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74" r:id="rId2"/>
    <p:sldId id="275" r:id="rId3"/>
    <p:sldId id="269" r:id="rId4"/>
    <p:sldId id="278" r:id="rId5"/>
    <p:sldId id="289" r:id="rId6"/>
    <p:sldId id="280" r:id="rId7"/>
    <p:sldId id="283" r:id="rId8"/>
    <p:sldId id="286" r:id="rId9"/>
    <p:sldId id="282" r:id="rId10"/>
    <p:sldId id="267" r:id="rId11"/>
    <p:sldId id="290" r:id="rId12"/>
    <p:sldId id="300" r:id="rId13"/>
    <p:sldId id="279" r:id="rId14"/>
    <p:sldId id="291" r:id="rId15"/>
    <p:sldId id="299" r:id="rId16"/>
    <p:sldId id="298" r:id="rId17"/>
    <p:sldId id="261" r:id="rId18"/>
    <p:sldId id="260" r:id="rId19"/>
    <p:sldId id="262" r:id="rId20"/>
    <p:sldId id="263" r:id="rId21"/>
    <p:sldId id="264" r:id="rId22"/>
    <p:sldId id="265" r:id="rId23"/>
    <p:sldId id="266" r:id="rId24"/>
    <p:sldId id="273" r:id="rId25"/>
    <p:sldId id="297" r:id="rId26"/>
    <p:sldId id="296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975C"/>
    <a:srgbClr val="CC0000"/>
    <a:srgbClr val="59994C"/>
    <a:srgbClr val="5F9D54"/>
    <a:srgbClr val="69A460"/>
    <a:srgbClr val="BBD4B7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32" autoAdjust="0"/>
    <p:restoredTop sz="91877" autoAdjust="0"/>
  </p:normalViewPr>
  <p:slideViewPr>
    <p:cSldViewPr snapToGrid="0">
      <p:cViewPr varScale="1">
        <p:scale>
          <a:sx n="66" d="100"/>
          <a:sy n="66" d="100"/>
        </p:scale>
        <p:origin x="7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A871A-22C5-4E6B-A9CE-4777EA0B6A4E}" type="datetimeFigureOut">
              <a:rPr lang="es-419" smtClean="0"/>
              <a:t>15/7/2025</a:t>
            </a:fld>
            <a:endParaRPr lang="es-419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419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3C5ECA-577F-4D5A-B60D-38BCCFFF49F2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938957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rgbClr val="FF99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rgbClr val="FF99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rgbClr val="FF99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rgbClr val="FF99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rgbClr val="FF99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00"/>
                </a:solidFill>
                <a:latin typeface="Times New Roman" panose="02020603050405020304" pitchFamily="18" charset="0"/>
              </a:defRPr>
            </a:lvl9pPr>
          </a:lstStyle>
          <a:p>
            <a:fld id="{62134AD9-27D5-4317-A4FE-87FF3C54EDDE}" type="slidenum">
              <a:rPr lang="es-ES_tradnl" altLang="es-419" sz="120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7</a:t>
            </a:fld>
            <a:endParaRPr lang="es-ES_tradnl" altLang="es-419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44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44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altLang="es-419"/>
          </a:p>
        </p:txBody>
      </p:sp>
    </p:spTree>
    <p:extLst>
      <p:ext uri="{BB962C8B-B14F-4D97-AF65-F5344CB8AC3E}">
        <p14:creationId xmlns:p14="http://schemas.microsoft.com/office/powerpoint/2010/main" val="3216558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 dirty="0"/>
          </a:p>
        </p:txBody>
      </p:sp>
      <p:sp>
        <p:nvSpPr>
          <p:cNvPr id="317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678F31-7310-4AFF-833E-34D985F2DE29}" type="slidenum">
              <a:rPr lang="de-DE" altLang="es-P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de-DE" altLang="es-PE"/>
          </a:p>
        </p:txBody>
      </p:sp>
    </p:spTree>
    <p:extLst>
      <p:ext uri="{BB962C8B-B14F-4D97-AF65-F5344CB8AC3E}">
        <p14:creationId xmlns:p14="http://schemas.microsoft.com/office/powerpoint/2010/main" val="1221257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5234-73DE-4CF8-930A-009BE79DECFD}" type="datetimeFigureOut">
              <a:rPr lang="es-PE" smtClean="0"/>
              <a:t>15/07/2025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EE72-2033-4B3E-9F62-75E9EB7A0E8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05971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5234-73DE-4CF8-930A-009BE79DECFD}" type="datetimeFigureOut">
              <a:rPr lang="es-PE" smtClean="0"/>
              <a:t>15/07/2025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EE72-2033-4B3E-9F62-75E9EB7A0E8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59009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5234-73DE-4CF8-930A-009BE79DECFD}" type="datetimeFigureOut">
              <a:rPr lang="es-PE" smtClean="0"/>
              <a:t>15/07/2025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EE72-2033-4B3E-9F62-75E9EB7A0E8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0501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14 Imagen" descr="ELdZ_Per_cmyk_sp-Word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"/>
            <a:ext cx="246168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15 Imagen" descr="(P) Cooperación GIZ CMYK implementada por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633" y="260350"/>
            <a:ext cx="2101851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1525"/>
            <a:ext cx="12192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de-DE" sz="1000" b="0" kern="1200">
                <a:solidFill>
                  <a:srgbClr val="6E6452"/>
                </a:solidFill>
                <a:latin typeface="Arial Narrow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79664721-A437-48DE-A26A-5A07D2E5F9FE}" type="datetime1">
              <a:rPr lang="es-PE" smtClean="0"/>
              <a:pPr>
                <a:defRPr/>
              </a:pPr>
              <a:t>15/07/2025</a:t>
            </a:fld>
            <a:endParaRPr lang="es-PE" dirty="0"/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s-PE" sz="1000" b="1" kern="1200" spc="70" baseline="0">
                <a:solidFill>
                  <a:srgbClr val="6E6452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Programa «</a:t>
            </a:r>
            <a:r>
              <a:rPr err="1"/>
              <a:t>Contribución</a:t>
            </a:r>
            <a:r>
              <a:t> a las </a:t>
            </a:r>
            <a:r>
              <a:rPr err="1"/>
              <a:t>Metas</a:t>
            </a:r>
            <a:r>
              <a:t> </a:t>
            </a:r>
            <a:r>
              <a:rPr err="1"/>
              <a:t>Ambientales</a:t>
            </a:r>
            <a:r>
              <a:t> del </a:t>
            </a:r>
            <a:r>
              <a:rPr err="1"/>
              <a:t>Perú</a:t>
            </a:r>
            <a:r>
              <a:t>» (ProAmbiente)</a:t>
            </a:r>
          </a:p>
        </p:txBody>
      </p:sp>
      <p:pic>
        <p:nvPicPr>
          <p:cNvPr id="9" name="8 Imagen" descr="C:\Users\lkatzmarski\AppData\Local\Microsoft\Windows\Temporary Internet Files\Content.Outlook\UQEM6AXZ\LOGO SECO 2013 vertical color.jpg"/>
          <p:cNvPicPr/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670" y="261082"/>
            <a:ext cx="2282177" cy="6303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66757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5234-73DE-4CF8-930A-009BE79DECFD}" type="datetimeFigureOut">
              <a:rPr lang="es-PE" smtClean="0"/>
              <a:t>15/07/2025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EE72-2033-4B3E-9F62-75E9EB7A0E8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21354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5234-73DE-4CF8-930A-009BE79DECFD}" type="datetimeFigureOut">
              <a:rPr lang="es-PE" smtClean="0"/>
              <a:t>15/07/2025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EE72-2033-4B3E-9F62-75E9EB7A0E8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71112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5234-73DE-4CF8-930A-009BE79DECFD}" type="datetimeFigureOut">
              <a:rPr lang="es-PE" smtClean="0"/>
              <a:t>15/07/2025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EE72-2033-4B3E-9F62-75E9EB7A0E8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83507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5234-73DE-4CF8-930A-009BE79DECFD}" type="datetimeFigureOut">
              <a:rPr lang="es-PE" smtClean="0"/>
              <a:t>15/07/2025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EE72-2033-4B3E-9F62-75E9EB7A0E8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44886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5234-73DE-4CF8-930A-009BE79DECFD}" type="datetimeFigureOut">
              <a:rPr lang="es-PE" smtClean="0"/>
              <a:t>15/07/2025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EE72-2033-4B3E-9F62-75E9EB7A0E8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94898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5234-73DE-4CF8-930A-009BE79DECFD}" type="datetimeFigureOut">
              <a:rPr lang="es-PE" smtClean="0"/>
              <a:t>15/07/2025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EE72-2033-4B3E-9F62-75E9EB7A0E8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92020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5234-73DE-4CF8-930A-009BE79DECFD}" type="datetimeFigureOut">
              <a:rPr lang="es-PE" smtClean="0"/>
              <a:t>15/07/2025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EE72-2033-4B3E-9F62-75E9EB7A0E8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19832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5234-73DE-4CF8-930A-009BE79DECFD}" type="datetimeFigureOut">
              <a:rPr lang="es-PE" smtClean="0"/>
              <a:t>15/07/2025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EE72-2033-4B3E-9F62-75E9EB7A0E8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14263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B5234-73DE-4CF8-930A-009BE79DECFD}" type="datetimeFigureOut">
              <a:rPr lang="es-PE" smtClean="0"/>
              <a:t>15/07/2025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0EE72-2033-4B3E-9F62-75E9EB7A0E8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47683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hyperlink" Target="https://www.sciencedirect.com/science/article/abs/pii/S0944711304703190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chemeClr val="accent4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3770" y="1868695"/>
            <a:ext cx="2734850" cy="366781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8154" y="0"/>
            <a:ext cx="11540141" cy="1446244"/>
          </a:xfrm>
        </p:spPr>
        <p:txBody>
          <a:bodyPr>
            <a:normAutofit/>
          </a:bodyPr>
          <a:lstStyle/>
          <a:p>
            <a:pPr algn="ctr"/>
            <a:r>
              <a:rPr lang="es-419" sz="2800" b="1" dirty="0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CENSI : Ciclo de Reuniones Técnicas para la Validación Externa de la propuesta de </a:t>
            </a:r>
            <a:br>
              <a:rPr lang="es-419" sz="2800" b="1" dirty="0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</a:br>
            <a:r>
              <a:rPr lang="es-419" sz="2800" b="1" dirty="0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Reglamento de la Ley N° 27300</a:t>
            </a:r>
            <a:br>
              <a:rPr lang="es-419" sz="2800" b="1" dirty="0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</a:br>
            <a:r>
              <a:rPr lang="es-419" sz="2800" b="1" dirty="0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Eje Temático: Calidad, inocuidad y normativas técnicas</a:t>
            </a:r>
            <a:endParaRPr lang="es-419" sz="2800" b="1" dirty="0">
              <a:latin typeface="Agency FB" panose="020B0503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25964" y="2287029"/>
            <a:ext cx="7127166" cy="383833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419" sz="62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IPPN   :   25 años de </a:t>
            </a:r>
          </a:p>
          <a:p>
            <a:pPr marL="0" indent="0">
              <a:buNone/>
            </a:pPr>
            <a:r>
              <a:rPr lang="es-419" sz="62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experiencias y dificultades </a:t>
            </a:r>
          </a:p>
          <a:p>
            <a:pPr marL="0" indent="0">
              <a:buNone/>
            </a:pPr>
            <a:r>
              <a:rPr lang="es-419" sz="62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en relación a la regulación</a:t>
            </a:r>
          </a:p>
          <a:p>
            <a:pPr marL="0" indent="0">
              <a:buNone/>
            </a:pPr>
            <a:r>
              <a:rPr lang="es-419" sz="62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de  plantas medicinales  </a:t>
            </a:r>
          </a:p>
          <a:p>
            <a:pPr marL="0" indent="0">
              <a:buNone/>
            </a:pPr>
            <a:r>
              <a:rPr lang="es-419" sz="62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y sus derivados</a:t>
            </a:r>
          </a:p>
          <a:p>
            <a:pPr marL="0" indent="0">
              <a:buNone/>
            </a:pPr>
            <a:endParaRPr lang="es-419" sz="5200" b="1" i="1" dirty="0">
              <a:solidFill>
                <a:schemeClr val="accent6">
                  <a:lumMod val="50000"/>
                </a:schemeClr>
              </a:solidFill>
              <a:latin typeface="Centaur" panose="02030504050205020304" pitchFamily="18" charset="0"/>
            </a:endParaRPr>
          </a:p>
          <a:p>
            <a:pPr marL="0" indent="0">
              <a:buNone/>
            </a:pPr>
            <a:endParaRPr lang="es-419" dirty="0"/>
          </a:p>
          <a:p>
            <a:pPr marL="0" indent="0">
              <a:buNone/>
            </a:pPr>
            <a:endParaRPr lang="es-419" dirty="0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8730640" y="5837129"/>
            <a:ext cx="2857979" cy="77661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419" sz="3200" b="1" i="1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    </a:t>
            </a:r>
            <a:r>
              <a:rPr lang="es-419" sz="9600" b="1" i="1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Elena Li Pereyra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419" sz="9600" b="1" i="1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  Directora  IPPN 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419" dirty="0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3468756" y="5938966"/>
            <a:ext cx="3508513" cy="674777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419" sz="3200" b="1" i="1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    </a:t>
            </a:r>
            <a:r>
              <a:rPr lang="es-419" sz="9600" b="1" i="1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Lima , 11 Julio  2025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3811301659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4">
            <a:extLst>
              <a:ext uri="{FF2B5EF4-FFF2-40B4-BE49-F238E27FC236}">
                <a16:creationId xmlns:a16="http://schemas.microsoft.com/office/drawing/2014/main" id="{E4E9B23D-7D1F-4FED-BDA0-080D0D04D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349" y="2969015"/>
            <a:ext cx="3708690" cy="2782092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93512" y="2929300"/>
            <a:ext cx="766515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b="1" dirty="0">
                <a:latin typeface="+mj-lt"/>
              </a:rPr>
              <a:t> </a:t>
            </a:r>
            <a:r>
              <a:rPr lang="es-419" dirty="0">
                <a:latin typeface="Century" panose="02040604050505020304" pitchFamily="18" charset="0"/>
              </a:rPr>
              <a:t>Asociación de empresarios de BOLIVIA, COLOMBIA, ECUADOR Y PERÚ elaborando productos en base a la biodiversidad nativa de la región Andino Amazónica.</a:t>
            </a:r>
          </a:p>
          <a:p>
            <a:endParaRPr lang="es-419" dirty="0">
              <a:latin typeface="Century" panose="02040604050505020304" pitchFamily="18" charset="0"/>
            </a:endParaRPr>
          </a:p>
          <a:p>
            <a:r>
              <a:rPr lang="es-419" dirty="0">
                <a:latin typeface="Century" panose="02040604050505020304" pitchFamily="18" charset="0"/>
              </a:rPr>
              <a:t>Lanzamiento  de esta iniciativa en Lima , participando IPPN junto con autoridades de la CAN. </a:t>
            </a:r>
          </a:p>
          <a:p>
            <a:endParaRPr lang="es-419" dirty="0">
              <a:latin typeface="Century" panose="02040604050505020304" pitchFamily="18" charset="0"/>
            </a:endParaRPr>
          </a:p>
          <a:p>
            <a:r>
              <a:rPr lang="es-419" dirty="0">
                <a:latin typeface="Century" panose="02040604050505020304" pitchFamily="18" charset="0"/>
              </a:rPr>
              <a:t>Esta colaboración reflejó el compromiso del IPPN con la</a:t>
            </a:r>
          </a:p>
          <a:p>
            <a:r>
              <a:rPr lang="es-419" b="1" dirty="0">
                <a:latin typeface="Century" panose="02040604050505020304" pitchFamily="18" charset="0"/>
              </a:rPr>
              <a:t>INTEGRACIÓN REGIONAL Y EL DESARROLLO SOSTENIBLE, </a:t>
            </a:r>
            <a:r>
              <a:rPr lang="es-419" dirty="0">
                <a:latin typeface="Century" panose="02040604050505020304" pitchFamily="18" charset="0"/>
              </a:rPr>
              <a:t>alineándose  con los objetivos de la  </a:t>
            </a:r>
            <a:r>
              <a:rPr lang="es-419" b="1" dirty="0">
                <a:latin typeface="Century" panose="02040604050505020304" pitchFamily="18" charset="0"/>
              </a:rPr>
              <a:t>COMUNIDAD ANDINA  </a:t>
            </a:r>
            <a:r>
              <a:rPr lang="es-419" dirty="0">
                <a:latin typeface="Century" panose="02040604050505020304" pitchFamily="18" charset="0"/>
              </a:rPr>
              <a:t>para  PROMOVER el USO SOSTENIBLE de la  BIODIVERSIDAD y  el FORTALECIMIENTO de las  CADENAS de VALOR de PRODUCTOS NATURALES en la REGIÓN.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84892" y="682531"/>
            <a:ext cx="1091474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3600" b="1" dirty="0"/>
              <a:t>2007 </a:t>
            </a:r>
          </a:p>
          <a:p>
            <a:r>
              <a:rPr lang="es-419" b="1" dirty="0">
                <a:latin typeface="Century" panose="02040604050505020304" pitchFamily="18" charset="0"/>
              </a:rPr>
              <a:t>CREACIÓN DE LA ASOCIACIÓN ANDINO – AMAZÓNICA   </a:t>
            </a:r>
            <a:r>
              <a:rPr lang="es-419" sz="3200" b="1" dirty="0">
                <a:latin typeface="Century" panose="02040604050505020304" pitchFamily="18" charset="0"/>
              </a:rPr>
              <a:t>BIONATIVA </a:t>
            </a:r>
            <a:r>
              <a:rPr lang="es-419" b="1" dirty="0">
                <a:latin typeface="Century" panose="02040604050505020304" pitchFamily="18" charset="0"/>
              </a:rPr>
              <a:t> :</a:t>
            </a:r>
          </a:p>
          <a:p>
            <a:endParaRPr lang="es-419" b="1" dirty="0">
              <a:latin typeface="Century" panose="02040604050505020304" pitchFamily="18" charset="0"/>
            </a:endParaRPr>
          </a:p>
          <a:p>
            <a:r>
              <a:rPr lang="es-419" b="1" dirty="0">
                <a:latin typeface="Century" panose="02040604050505020304" pitchFamily="18" charset="0"/>
              </a:rPr>
              <a:t> ESFUERZO  REGIONAL  CON EL OBJETIVO DE DESARROLLAR INGREDIENTES NATURALES PARA LAS INDUSTRIAS COSMÉTICA, FARMACÉUTICA Y ALIMENTICIA, </a:t>
            </a:r>
          </a:p>
          <a:p>
            <a:r>
              <a:rPr lang="es-419" b="1" dirty="0">
                <a:latin typeface="Century" panose="02040604050505020304" pitchFamily="18" charset="0"/>
              </a:rPr>
              <a:t>BAJO LOS PRINCIPIOS Y CRITERIOS DEL BIOCOMERCIO.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FCAF32D0-1BBF-43A6-AA3A-C4212073E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892" y="107880"/>
            <a:ext cx="10968522" cy="828141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Instituto Peruano de Productos Naturales</a:t>
            </a:r>
          </a:p>
        </p:txBody>
      </p:sp>
    </p:spTree>
    <p:extLst>
      <p:ext uri="{BB962C8B-B14F-4D97-AF65-F5344CB8AC3E}">
        <p14:creationId xmlns:p14="http://schemas.microsoft.com/office/powerpoint/2010/main" val="440131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82573" y="1329891"/>
            <a:ext cx="5291927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 b="1" dirty="0">
                <a:latin typeface="Century" panose="02040604050505020304" pitchFamily="18" charset="0"/>
              </a:rPr>
              <a:t>ARTICULACION CON</a:t>
            </a:r>
          </a:p>
          <a:p>
            <a:pPr algn="ctr"/>
            <a:r>
              <a:rPr lang="es-419" b="1" dirty="0">
                <a:latin typeface="Century" panose="02040604050505020304" pitchFamily="18" charset="0"/>
              </a:rPr>
              <a:t>ACTORES DE LA CADENA DE VALOR </a:t>
            </a:r>
          </a:p>
          <a:p>
            <a:pPr algn="ctr"/>
            <a:r>
              <a:rPr lang="es-419" b="1" dirty="0">
                <a:latin typeface="Century" panose="02040604050505020304" pitchFamily="18" charset="0"/>
              </a:rPr>
              <a:t>DE PRODUCTOS NATURALES en PERU</a:t>
            </a:r>
          </a:p>
          <a:p>
            <a:endParaRPr lang="es-419" b="1" dirty="0">
              <a:latin typeface="Century" panose="02040604050505020304" pitchFamily="18" charset="0"/>
            </a:endParaRPr>
          </a:p>
          <a:p>
            <a:pPr algn="ctr"/>
            <a:r>
              <a:rPr lang="es-419" b="1" dirty="0">
                <a:latin typeface="Century" panose="02040604050505020304" pitchFamily="18" charset="0"/>
              </a:rPr>
              <a:t> </a:t>
            </a:r>
            <a:r>
              <a:rPr lang="es-419" b="1" dirty="0">
                <a:solidFill>
                  <a:srgbClr val="59994C"/>
                </a:solidFill>
                <a:latin typeface="Century" panose="02040604050505020304" pitchFamily="18" charset="0"/>
              </a:rPr>
              <a:t>  Proyecto PERUBIODIVERSO  </a:t>
            </a:r>
          </a:p>
          <a:p>
            <a:pPr algn="ctr"/>
            <a:endParaRPr lang="es-419" b="1" dirty="0">
              <a:solidFill>
                <a:srgbClr val="59994C"/>
              </a:solidFill>
              <a:latin typeface="Century" panose="02040604050505020304" pitchFamily="18" charset="0"/>
            </a:endParaRPr>
          </a:p>
          <a:p>
            <a:pPr algn="ctr"/>
            <a:r>
              <a:rPr lang="es-419" b="1" dirty="0">
                <a:latin typeface="Century" panose="02040604050505020304" pitchFamily="18" charset="0"/>
              </a:rPr>
              <a:t>“”</a:t>
            </a:r>
          </a:p>
          <a:p>
            <a:pPr algn="ctr"/>
            <a:r>
              <a:rPr lang="es-419" sz="1600" b="1" dirty="0">
                <a:latin typeface="Agency FB" panose="020B0503020202020204" pitchFamily="34" charset="0"/>
              </a:rPr>
              <a:t>Iniciativa apoyada por </a:t>
            </a:r>
          </a:p>
          <a:p>
            <a:pPr algn="ctr"/>
            <a:r>
              <a:rPr lang="es-419" sz="1600" b="1" dirty="0">
                <a:latin typeface="Agency FB" panose="020B0503020202020204" pitchFamily="34" charset="0"/>
              </a:rPr>
              <a:t>la Cooperación Suiza - SECO y </a:t>
            </a:r>
          </a:p>
          <a:p>
            <a:pPr algn="ctr"/>
            <a:r>
              <a:rPr lang="es-419" sz="1600" b="1" dirty="0">
                <a:latin typeface="Agency FB" panose="020B0503020202020204" pitchFamily="34" charset="0"/>
              </a:rPr>
              <a:t>la Cooperación Alemana - GIZ, en convenio con el MINCETUR,  </a:t>
            </a:r>
            <a:r>
              <a:rPr lang="es-419" sz="1600" b="1" dirty="0" err="1">
                <a:latin typeface="Agency FB" panose="020B0503020202020204" pitchFamily="34" charset="0"/>
              </a:rPr>
              <a:t>PromPerú</a:t>
            </a:r>
            <a:r>
              <a:rPr lang="es-419" sz="1600" b="1" dirty="0">
                <a:latin typeface="Agency FB" panose="020B0503020202020204" pitchFamily="34" charset="0"/>
              </a:rPr>
              <a:t> y MINAM </a:t>
            </a:r>
          </a:p>
          <a:p>
            <a:pPr algn="ctr"/>
            <a:r>
              <a:rPr lang="es-419" sz="1600" b="1" dirty="0">
                <a:latin typeface="Agency FB" panose="020B0503020202020204" pitchFamily="34" charset="0"/>
              </a:rPr>
              <a:t>Se desarrolló en el marco del Programa Nacional de Promoción del </a:t>
            </a:r>
            <a:r>
              <a:rPr lang="es-419" sz="1600" b="1" dirty="0" err="1">
                <a:latin typeface="Agency FB" panose="020B0503020202020204" pitchFamily="34" charset="0"/>
              </a:rPr>
              <a:t>Biocomercio</a:t>
            </a:r>
            <a:r>
              <a:rPr lang="es-419" sz="1600" b="1" dirty="0">
                <a:latin typeface="Agency FB" panose="020B0503020202020204" pitchFamily="34" charset="0"/>
              </a:rPr>
              <a:t> del Perú.</a:t>
            </a:r>
          </a:p>
          <a:p>
            <a:pPr algn="ctr"/>
            <a:r>
              <a:rPr lang="es-419" sz="1600" b="1" dirty="0">
                <a:latin typeface="Agency FB" panose="020B0503020202020204" pitchFamily="34" charset="0"/>
              </a:rPr>
              <a:t>(octubre  2007 a junio  2013)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CAF32D0-1BBF-43A6-AA3A-C4212073E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3" y="198191"/>
            <a:ext cx="10968522" cy="828141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Instituto Peruano de Productos Naturales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334" y="351851"/>
            <a:ext cx="560881" cy="731583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208097" y="1329891"/>
            <a:ext cx="42075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 b="1" dirty="0"/>
              <a:t>PROYECTO DE FORTALECIMIENTO DEL GIIB</a:t>
            </a:r>
          </a:p>
          <a:p>
            <a:pPr algn="ctr"/>
            <a:r>
              <a:rPr lang="es-419" b="1" dirty="0"/>
              <a:t>Ejecutado por el IPPN.</a:t>
            </a:r>
          </a:p>
        </p:txBody>
      </p:sp>
      <p:sp>
        <p:nvSpPr>
          <p:cNvPr id="2" name="Rectángulo 1"/>
          <p:cNvSpPr/>
          <p:nvPr/>
        </p:nvSpPr>
        <p:spPr>
          <a:xfrm>
            <a:off x="146486" y="5222195"/>
            <a:ext cx="55959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600" i="1" dirty="0"/>
              <a:t>Objetivo: incrementar el volumen de negocios de empresas y asociaciones de productores que cumplieron los Principios y Criterios del </a:t>
            </a:r>
            <a:r>
              <a:rPr lang="es-419" sz="1600" i="1" dirty="0" err="1"/>
              <a:t>Biocomercio</a:t>
            </a:r>
            <a:r>
              <a:rPr lang="es-419" sz="1600" i="1" dirty="0"/>
              <a:t>, se fomentó la transformación y comercialización de bienes derivados de la biodiversidad nativa con criterios de sostenibilidad ambiental, social y económica.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48040" t="26000" r="25680" b="7439"/>
          <a:stretch/>
        </p:blipFill>
        <p:spPr>
          <a:xfrm>
            <a:off x="9129687" y="2279781"/>
            <a:ext cx="2889504" cy="411655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480" y="2279781"/>
            <a:ext cx="2823666" cy="411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75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D1701F9-E767-4898-8D5E-FA859EB572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20000" contrast="20000"/>
          </a:blip>
          <a:srcRect t="18878" r="9858"/>
          <a:stretch/>
        </p:blipFill>
        <p:spPr>
          <a:xfrm>
            <a:off x="870994" y="3127021"/>
            <a:ext cx="4536384" cy="305249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F172494-3AE6-42FD-9559-E615A74A6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91" t="13122" r="39457" b="5292"/>
          <a:stretch/>
        </p:blipFill>
        <p:spPr>
          <a:xfrm>
            <a:off x="6208890" y="993297"/>
            <a:ext cx="5685672" cy="474397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45968" y="638792"/>
            <a:ext cx="51226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b="1" dirty="0">
                <a:latin typeface="Century" panose="02040604050505020304" pitchFamily="18" charset="0"/>
              </a:rPr>
              <a:t>2012 </a:t>
            </a:r>
          </a:p>
          <a:p>
            <a:endParaRPr lang="es-419" b="1" dirty="0">
              <a:latin typeface="Century" panose="02040604050505020304" pitchFamily="18" charset="0"/>
            </a:endParaRPr>
          </a:p>
          <a:p>
            <a:r>
              <a:rPr lang="es-419" b="1" dirty="0">
                <a:latin typeface="Century" panose="02040604050505020304" pitchFamily="18" charset="0"/>
              </a:rPr>
              <a:t>GRUPO de INVESTIGACION </a:t>
            </a:r>
          </a:p>
          <a:p>
            <a:r>
              <a:rPr lang="es-419" b="1" dirty="0">
                <a:latin typeface="Century" panose="02040604050505020304" pitchFamily="18" charset="0"/>
              </a:rPr>
              <a:t>e INNOVACION  en BIOCOMERCIO  (GIIB)</a:t>
            </a:r>
          </a:p>
          <a:p>
            <a:endParaRPr lang="es-419" b="1" dirty="0">
              <a:latin typeface="Century" panose="020406040505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s-419" b="1" dirty="0">
                <a:latin typeface="Century" panose="02040604050505020304" pitchFamily="18" charset="0"/>
              </a:rPr>
              <a:t>Eventos </a:t>
            </a:r>
          </a:p>
          <a:p>
            <a:pPr marL="285750" indent="-285750">
              <a:buFontTx/>
              <a:buChar char="-"/>
            </a:pPr>
            <a:r>
              <a:rPr lang="es-419" b="1" dirty="0">
                <a:latin typeface="Century" panose="02040604050505020304" pitchFamily="18" charset="0"/>
              </a:rPr>
              <a:t>Agenda GIIB (2012-2021)</a:t>
            </a:r>
          </a:p>
          <a:p>
            <a:endParaRPr lang="es-419" b="1" dirty="0">
              <a:latin typeface="Century" panose="02040604050505020304" pitchFamily="18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CAF32D0-1BBF-43A6-AA3A-C4212073E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967" y="198191"/>
            <a:ext cx="10605127" cy="558165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Instituto Peruano de Productos Naturales</a:t>
            </a:r>
          </a:p>
        </p:txBody>
      </p:sp>
    </p:spTree>
    <p:extLst>
      <p:ext uri="{BB962C8B-B14F-4D97-AF65-F5344CB8AC3E}">
        <p14:creationId xmlns:p14="http://schemas.microsoft.com/office/powerpoint/2010/main" val="1379813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17674" y="894477"/>
            <a:ext cx="11604977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b="1" dirty="0">
                <a:latin typeface="Century" panose="02040604050505020304" pitchFamily="18" charset="0"/>
              </a:rPr>
              <a:t> MEMBRESIAS  en COMISIONES NACIONALES</a:t>
            </a:r>
          </a:p>
          <a:p>
            <a:r>
              <a:rPr lang="es-419" sz="2000" b="1" dirty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Comisión Nacional para la protección al acceso a la diversidad biológica peruana y a los conocimientos colectivos de los pueblos indígenas – CNB </a:t>
            </a:r>
            <a:r>
              <a:rPr lang="es-419" sz="2000" b="1" dirty="0">
                <a:latin typeface="Century" panose="02040604050505020304" pitchFamily="18" charset="0"/>
              </a:rPr>
              <a:t>(creada por Ley 28216,  mayo 2004)</a:t>
            </a:r>
          </a:p>
          <a:p>
            <a:endParaRPr lang="es-419" b="1" dirty="0">
              <a:latin typeface="Century" panose="02040604050505020304" pitchFamily="18" charset="0"/>
            </a:endParaRPr>
          </a:p>
          <a:p>
            <a:r>
              <a:rPr lang="es-419" b="1" dirty="0">
                <a:latin typeface="Century" panose="02040604050505020304" pitchFamily="18" charset="0"/>
              </a:rPr>
              <a:t>Entidad encargada de proteger el acceso a la diversidad biológica peruana y los conocimientos tradicionales de los pueblos indígenas , tiene como objetivo principal identificar y prevenir el uso indebido de recursos biológicos y conocimientos tradicionales peruanos en solicitudes de patentes a nivel internacional , priorizando 268 recursos biológicos  peruano, los cuales monitorea de manera permanentemente . Es presidida por </a:t>
            </a:r>
            <a:r>
              <a:rPr lang="es-419" b="1" dirty="0" err="1">
                <a:latin typeface="Century" panose="02040604050505020304" pitchFamily="18" charset="0"/>
              </a:rPr>
              <a:t>Indecopi</a:t>
            </a:r>
            <a:r>
              <a:rPr lang="es-419" b="1" dirty="0">
                <a:latin typeface="Century" panose="02040604050505020304" pitchFamily="18" charset="0"/>
              </a:rPr>
              <a:t> y  está conformada por representantes de diversos ministerios, instituciones de investigación, universidades, sociedad civil y pueblos indígenas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CAF32D0-1BBF-43A6-AA3A-C4212073E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3" y="198191"/>
            <a:ext cx="10968522" cy="828141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Instituto Peruano de Productos Naturales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6312" t="40333" r="13688" b="23333"/>
          <a:stretch/>
        </p:blipFill>
        <p:spPr>
          <a:xfrm>
            <a:off x="1587309" y="3838118"/>
            <a:ext cx="8865705" cy="301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79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00330" y="897573"/>
            <a:ext cx="1166107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b="1" dirty="0">
                <a:latin typeface="Century" panose="02040604050505020304" pitchFamily="18" charset="0"/>
              </a:rPr>
              <a:t> MEMBRESIAS  en COMISIONES NACIONALES</a:t>
            </a:r>
          </a:p>
          <a:p>
            <a:r>
              <a:rPr lang="es-419" b="1" dirty="0">
                <a:latin typeface="Century" panose="02040604050505020304" pitchFamily="18" charset="0"/>
              </a:rPr>
              <a:t> </a:t>
            </a:r>
          </a:p>
          <a:p>
            <a:r>
              <a:rPr lang="es-419" b="1" dirty="0">
                <a:latin typeface="Century" panose="02040604050505020304" pitchFamily="18" charset="0"/>
              </a:rPr>
              <a:t>-</a:t>
            </a:r>
            <a:r>
              <a:rPr lang="es-419" sz="2000" b="1" dirty="0">
                <a:solidFill>
                  <a:schemeClr val="accent6">
                    <a:lumMod val="75000"/>
                  </a:schemeClr>
                </a:solidFill>
                <a:latin typeface="Century" panose="02040604050505020304" pitchFamily="18" charset="0"/>
              </a:rPr>
              <a:t> Comisión  Nacional de Promoción del </a:t>
            </a:r>
            <a:r>
              <a:rPr lang="es-419" sz="2000" b="1" dirty="0" err="1">
                <a:solidFill>
                  <a:schemeClr val="accent6">
                    <a:lumMod val="75000"/>
                  </a:schemeClr>
                </a:solidFill>
                <a:latin typeface="Century" panose="02040604050505020304" pitchFamily="18" charset="0"/>
              </a:rPr>
              <a:t>BioComercio</a:t>
            </a:r>
            <a:r>
              <a:rPr lang="es-419" sz="2000" b="1" dirty="0">
                <a:solidFill>
                  <a:schemeClr val="accent6">
                    <a:lumMod val="75000"/>
                  </a:schemeClr>
                </a:solidFill>
                <a:latin typeface="Century" panose="02040604050505020304" pitchFamily="18" charset="0"/>
              </a:rPr>
              <a:t> -CNPB </a:t>
            </a:r>
            <a:r>
              <a:rPr lang="es-419" b="1" dirty="0">
                <a:latin typeface="Century" panose="02040604050505020304" pitchFamily="18" charset="0"/>
              </a:rPr>
              <a:t>(creada D.S. N° 009-2010-MINCETUR)</a:t>
            </a:r>
          </a:p>
          <a:p>
            <a:r>
              <a:rPr lang="es-419" b="1" dirty="0">
                <a:latin typeface="Century" panose="02040604050505020304" pitchFamily="18" charset="0"/>
              </a:rPr>
              <a:t>Instancia de carácter permanente, adscrita al MINCETUR , soporte político y dirección técnica del Programa Nacional de </a:t>
            </a:r>
            <a:r>
              <a:rPr lang="es-419" b="1" dirty="0" err="1">
                <a:latin typeface="Century" panose="02040604050505020304" pitchFamily="18" charset="0"/>
              </a:rPr>
              <a:t>Biocomercio,conformada</a:t>
            </a:r>
            <a:r>
              <a:rPr lang="es-419" b="1" dirty="0">
                <a:latin typeface="Century" panose="02040604050505020304" pitchFamily="18" charset="0"/>
              </a:rPr>
              <a:t> por 14 organizaciones, incluyendo instituciones gubernamentales, gremios empresariales y universidades, donde se trabaja en la implementación de la Estrategia Nacional de </a:t>
            </a:r>
            <a:r>
              <a:rPr lang="es-419" b="1" dirty="0" err="1">
                <a:latin typeface="Century" panose="02040604050505020304" pitchFamily="18" charset="0"/>
              </a:rPr>
              <a:t>Biocomercio</a:t>
            </a:r>
            <a:r>
              <a:rPr lang="es-419" b="1" dirty="0">
                <a:latin typeface="Century" panose="02040604050505020304" pitchFamily="18" charset="0"/>
              </a:rPr>
              <a:t>, que establece políticas y acciones para promover este sector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CAF32D0-1BBF-43A6-AA3A-C4212073E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3" y="198191"/>
            <a:ext cx="10968522" cy="828141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Instituto Peruano de Productos Naturales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" y="3165121"/>
            <a:ext cx="3012863" cy="346935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00330" y="2233577"/>
            <a:ext cx="11407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b="1" dirty="0">
                <a:latin typeface="Century" panose="02040604050505020304" pitchFamily="18" charset="0"/>
              </a:rPr>
              <a:t>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t="6941" r="376"/>
          <a:stretch/>
        </p:blipFill>
        <p:spPr>
          <a:xfrm>
            <a:off x="4236367" y="3165121"/>
            <a:ext cx="6685634" cy="346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40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9"/>
          <p:cNvSpPr txBox="1">
            <a:spLocks/>
          </p:cNvSpPr>
          <p:nvPr/>
        </p:nvSpPr>
        <p:spPr>
          <a:xfrm>
            <a:off x="1965326" y="1558652"/>
            <a:ext cx="8181975" cy="32385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3200" b="1" dirty="0">
              <a:latin typeface="+mj-lt"/>
            </a:endParaRPr>
          </a:p>
          <a:p>
            <a:pPr algn="ctr">
              <a:defRPr/>
            </a:pPr>
            <a:endParaRPr lang="en-US" sz="3200" b="1" dirty="0">
              <a:latin typeface="+mj-lt"/>
            </a:endParaRPr>
          </a:p>
          <a:p>
            <a:pPr algn="ctr">
              <a:defRPr/>
            </a:pPr>
            <a:r>
              <a:rPr lang="en-US" sz="3200" dirty="0"/>
              <a:t> </a:t>
            </a:r>
            <a:endParaRPr lang="es-ES" sz="2000" dirty="0">
              <a:ea typeface="+mj-ea"/>
              <a:cs typeface="+mj-cs"/>
            </a:endParaRPr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594743"/>
              </p:ext>
            </p:extLst>
          </p:nvPr>
        </p:nvGraphicFramePr>
        <p:xfrm>
          <a:off x="626165" y="1133062"/>
          <a:ext cx="10793896" cy="47284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73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9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8744">
                <a:tc>
                  <a:txBody>
                    <a:bodyPr/>
                    <a:lstStyle/>
                    <a:p>
                      <a:pPr algn="ctr"/>
                      <a:r>
                        <a:rPr lang="es-PE" sz="1600" b="1" dirty="0"/>
                        <a:t>Avances</a:t>
                      </a:r>
                    </a:p>
                  </a:txBody>
                  <a:tcPr marL="8586" marR="8586" marT="8586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600" b="1" dirty="0"/>
                        <a:t>Retos</a:t>
                      </a:r>
                    </a:p>
                  </a:txBody>
                  <a:tcPr marL="8586" marR="8586" marT="8586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8210">
                <a:tc>
                  <a:txBody>
                    <a:bodyPr/>
                    <a:lstStyle/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s-PE" sz="1600" b="0" dirty="0"/>
                        <a:t>Se cuenta con la Comisión</a:t>
                      </a:r>
                      <a:r>
                        <a:rPr lang="es-PE" sz="1600" b="0" baseline="0" dirty="0"/>
                        <a:t> </a:t>
                      </a:r>
                      <a:r>
                        <a:rPr lang="es-PE" sz="1600" b="0" dirty="0"/>
                        <a:t>Nacional de Promoción de Biocomercio como plataforma multisectorial</a:t>
                      </a:r>
                      <a:r>
                        <a:rPr lang="es-419" sz="1600" b="0" baseline="0" dirty="0"/>
                        <a:t> con Estrategia Nacional de </a:t>
                      </a:r>
                      <a:r>
                        <a:rPr lang="es-419" sz="1600" b="0" baseline="0" dirty="0" err="1"/>
                        <a:t>Biocomercio</a:t>
                      </a:r>
                      <a:r>
                        <a:rPr lang="es-419" sz="1600" b="0" baseline="0" dirty="0"/>
                        <a:t> al 2025 (c/</a:t>
                      </a:r>
                      <a:r>
                        <a:rPr lang="es-419" sz="1600" b="0" baseline="0" dirty="0" err="1"/>
                        <a:t>proyecc</a:t>
                      </a:r>
                      <a:r>
                        <a:rPr lang="es-419" sz="1600" b="0" baseline="0" dirty="0"/>
                        <a:t> al 2030)</a:t>
                      </a:r>
                      <a:endParaRPr lang="es-PE" sz="1600" b="0" dirty="0"/>
                    </a:p>
                  </a:txBody>
                  <a:tcPr marL="8586" marR="8586" marT="8586" marB="0"/>
                </a:tc>
                <a:tc>
                  <a:txBody>
                    <a:bodyPr/>
                    <a:lstStyle/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s-PE" sz="1600" b="0" dirty="0"/>
                        <a:t>Exportación fundamentalmente de materias primas, requiriéndose impulsar productos con mayor valor agregado.</a:t>
                      </a:r>
                    </a:p>
                  </a:txBody>
                  <a:tcPr marL="8586" marR="8586" marT="8586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8210">
                <a:tc>
                  <a:txBody>
                    <a:bodyPr/>
                    <a:lstStyle/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s-PE" sz="1600" b="0" dirty="0"/>
                        <a:t>Promoción</a:t>
                      </a:r>
                      <a:r>
                        <a:rPr lang="es-PE" sz="1600" b="0" baseline="0" dirty="0"/>
                        <a:t> </a:t>
                      </a:r>
                      <a:r>
                        <a:rPr lang="es-PE" sz="1600" b="0" dirty="0"/>
                        <a:t>de las cadenas de valor</a:t>
                      </a:r>
                      <a:r>
                        <a:rPr lang="es-PE" sz="1600" b="0" baseline="0" dirty="0"/>
                        <a:t> (</a:t>
                      </a:r>
                      <a:r>
                        <a:rPr lang="es-PE" sz="1600" b="0" dirty="0"/>
                        <a:t> tara, maca, sacha </a:t>
                      </a:r>
                      <a:r>
                        <a:rPr lang="es-PE" sz="1600" b="0" dirty="0" err="1"/>
                        <a:t>inchi</a:t>
                      </a:r>
                      <a:r>
                        <a:rPr lang="es-PE" sz="1600" b="0" dirty="0"/>
                        <a:t>, </a:t>
                      </a:r>
                      <a:r>
                        <a:rPr lang="es-PE" sz="1600" b="0" dirty="0" err="1"/>
                        <a:t>aguaymanto</a:t>
                      </a:r>
                      <a:r>
                        <a:rPr lang="es-PE" sz="1600" b="0" dirty="0"/>
                        <a:t>, granos andinos</a:t>
                      </a:r>
                      <a:r>
                        <a:rPr lang="es-419" sz="1600" b="0" dirty="0"/>
                        <a:t>, </a:t>
                      </a:r>
                      <a:r>
                        <a:rPr lang="es-419" sz="1600" b="0" dirty="0" err="1"/>
                        <a:t>etc</a:t>
                      </a:r>
                      <a:r>
                        <a:rPr lang="es-PE" sz="1600" b="0" dirty="0"/>
                        <a:t>) con</a:t>
                      </a:r>
                      <a:r>
                        <a:rPr lang="es-PE" sz="1600" b="0" baseline="0" dirty="0"/>
                        <a:t> buenos resultados</a:t>
                      </a:r>
                      <a:endParaRPr lang="es-PE" sz="1600" b="0" dirty="0"/>
                    </a:p>
                  </a:txBody>
                  <a:tcPr marL="8586" marR="8586" marT="8586" marB="0"/>
                </a:tc>
                <a:tc>
                  <a:txBody>
                    <a:bodyPr/>
                    <a:lstStyle/>
                    <a:p>
                      <a:pPr marL="285750" indent="-285750">
                        <a:buClr>
                          <a:srgbClr val="C00000"/>
                        </a:buClr>
                        <a:buFont typeface="Wingdings" panose="05000000000000000000" pitchFamily="2" charset="2"/>
                        <a:buChar char="Ø"/>
                      </a:pPr>
                      <a:r>
                        <a:rPr lang="es-PE" sz="1600" b="0" dirty="0"/>
                        <a:t>Insuficiente presencia del concepto de biocomercio en políticas de desarrollo económico y competitividad.</a:t>
                      </a:r>
                    </a:p>
                  </a:txBody>
                  <a:tcPr marL="8586" marR="8586" marT="8586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8210">
                <a:tc>
                  <a:txBody>
                    <a:bodyPr/>
                    <a:lstStyle/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s-PE" sz="1600" b="0" dirty="0"/>
                        <a:t>Incremento de investigaciones basadas en productos de la biodiversidad nativa.</a:t>
                      </a:r>
                    </a:p>
                    <a:p>
                      <a:pPr marL="285750" indent="-285750">
                        <a:buClr>
                          <a:srgbClr val="C00000"/>
                        </a:buClr>
                        <a:buFont typeface="Wingdings" panose="05000000000000000000" pitchFamily="2" charset="2"/>
                        <a:buChar char="Ø"/>
                      </a:pPr>
                      <a:endParaRPr lang="es-PE" sz="1600" b="0" dirty="0"/>
                    </a:p>
                  </a:txBody>
                  <a:tcPr marL="8586" marR="8586" marT="8586" marB="0"/>
                </a:tc>
                <a:tc>
                  <a:txBody>
                    <a:bodyPr/>
                    <a:lstStyle/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s-PE" sz="1600" b="0" dirty="0"/>
                        <a:t>Escasa aplicación de conocimientos para la innovación en el uso sostenible de la biodiversidad.</a:t>
                      </a:r>
                    </a:p>
                  </a:txBody>
                  <a:tcPr marL="8586" marR="8586" marT="8586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0615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s-PE" sz="1600" b="0" dirty="0">
                          <a:solidFill>
                            <a:srgbClr val="000000"/>
                          </a:solidFill>
                        </a:rPr>
                        <a:t>Experiencia de acceso a Novel </a:t>
                      </a:r>
                      <a:r>
                        <a:rPr lang="es-PE" sz="1600" b="0" dirty="0" err="1">
                          <a:solidFill>
                            <a:srgbClr val="000000"/>
                          </a:solidFill>
                        </a:rPr>
                        <a:t>Food</a:t>
                      </a:r>
                      <a:r>
                        <a:rPr lang="es-PE" sz="1600" b="0" dirty="0">
                          <a:solidFill>
                            <a:srgbClr val="000000"/>
                          </a:solidFill>
                        </a:rPr>
                        <a:t> y GRAS</a:t>
                      </a:r>
                      <a:endParaRPr lang="es-PE" sz="1600" b="0" dirty="0"/>
                    </a:p>
                  </a:txBody>
                  <a:tcPr marL="8586" marR="8586" marT="8586" marB="0"/>
                </a:tc>
                <a:tc>
                  <a:txBody>
                    <a:bodyPr/>
                    <a:lstStyle/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s-419" sz="1600" b="1" dirty="0"/>
                        <a:t>Plantas nativas</a:t>
                      </a:r>
                      <a:r>
                        <a:rPr lang="es-PE" sz="1600" dirty="0"/>
                        <a:t>: baja tecnificación del cultivo, débil desarrollo del producto transformado</a:t>
                      </a:r>
                      <a:r>
                        <a:rPr lang="es-PE" sz="1600" b="0" dirty="0"/>
                        <a:t>, insuficiente acceso en mercados internacionales.</a:t>
                      </a:r>
                    </a:p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lang="es-PE" sz="1600" b="0" dirty="0"/>
                    </a:p>
                  </a:txBody>
                  <a:tcPr marL="8586" marR="8586" marT="8586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7462">
                <a:tc>
                  <a:txBody>
                    <a:bodyPr/>
                    <a:lstStyle/>
                    <a:p>
                      <a:pPr marL="285750" marR="0" lvl="2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s-PE" sz="1600" b="0" dirty="0"/>
                        <a:t>Participación  en</a:t>
                      </a:r>
                      <a:r>
                        <a:rPr lang="es-419" sz="1600" b="0" dirty="0"/>
                        <a:t>  eventos ( Ferias , Ruedas de Negocios, misiones Comerciales)  </a:t>
                      </a:r>
                      <a:r>
                        <a:rPr lang="es-PE" sz="1600" b="0" dirty="0" err="1"/>
                        <a:t>Expoalimentaria</a:t>
                      </a:r>
                      <a:r>
                        <a:rPr lang="es-PE" sz="1600" b="0" dirty="0"/>
                        <a:t>  </a:t>
                      </a:r>
                      <a:r>
                        <a:rPr lang="es-PE" sz="1600" b="0" dirty="0" err="1"/>
                        <a:t>PerúNatura</a:t>
                      </a:r>
                      <a:r>
                        <a:rPr lang="es-PE" sz="1600" b="0" dirty="0"/>
                        <a:t>.</a:t>
                      </a:r>
                    </a:p>
                  </a:txBody>
                  <a:tcPr marL="8586" marR="8586" marT="8586" marB="0"/>
                </a:tc>
                <a:tc>
                  <a:txBody>
                    <a:bodyPr/>
                    <a:lstStyle/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s-PE" sz="1600" b="1" dirty="0"/>
                        <a:t>Plantas </a:t>
                      </a:r>
                      <a:r>
                        <a:rPr lang="es-419" sz="1600" b="1" dirty="0"/>
                        <a:t>nativas</a:t>
                      </a:r>
                      <a:r>
                        <a:rPr lang="es-PE" sz="1600" b="1" dirty="0"/>
                        <a:t>: </a:t>
                      </a:r>
                      <a:r>
                        <a:rPr lang="es-PE" sz="1600" b="0" dirty="0"/>
                        <a:t>escaso conocimiento de aplicación para industria</a:t>
                      </a:r>
                      <a:r>
                        <a:rPr lang="es-419" sz="1600" b="0" baseline="0" dirty="0"/>
                        <a:t> </a:t>
                      </a:r>
                      <a:r>
                        <a:rPr lang="es-PE" sz="1600" b="0" dirty="0"/>
                        <a:t>cosmética y </a:t>
                      </a:r>
                      <a:r>
                        <a:rPr lang="es-PE" sz="1600" b="0" dirty="0" err="1"/>
                        <a:t>nutracéutica</a:t>
                      </a:r>
                      <a:r>
                        <a:rPr lang="es-PE" sz="1600" b="0" dirty="0"/>
                        <a:t>, escasa inversión privada. </a:t>
                      </a:r>
                    </a:p>
                  </a:txBody>
                  <a:tcPr marL="8586" marR="8586" marT="8586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1 Título"/>
          <p:cNvSpPr txBox="1">
            <a:spLocks/>
          </p:cNvSpPr>
          <p:nvPr/>
        </p:nvSpPr>
        <p:spPr bwMode="auto">
          <a:xfrm>
            <a:off x="1073426" y="301563"/>
            <a:ext cx="1034663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419" b="1" dirty="0">
                <a:solidFill>
                  <a:schemeClr val="accent6">
                    <a:lumMod val="75000"/>
                  </a:schemeClr>
                </a:solidFill>
                <a:latin typeface="Century" panose="02040604050505020304" pitchFamily="18" charset="0"/>
              </a:rPr>
              <a:t>Comisión  Nacional de Promoción del </a:t>
            </a:r>
            <a:r>
              <a:rPr lang="es-419" b="1" dirty="0" err="1">
                <a:solidFill>
                  <a:schemeClr val="accent6">
                    <a:lumMod val="75000"/>
                  </a:schemeClr>
                </a:solidFill>
                <a:latin typeface="Century" panose="02040604050505020304" pitchFamily="18" charset="0"/>
              </a:rPr>
              <a:t>BioComercio</a:t>
            </a:r>
            <a:r>
              <a:rPr lang="es-419" b="1" dirty="0">
                <a:solidFill>
                  <a:schemeClr val="accent6">
                    <a:lumMod val="75000"/>
                  </a:schemeClr>
                </a:solidFill>
                <a:latin typeface="Century" panose="02040604050505020304" pitchFamily="18" charset="0"/>
              </a:rPr>
              <a:t> -CNPB</a:t>
            </a:r>
            <a:endParaRPr lang="es-419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s-PE" b="1" dirty="0">
                <a:solidFill>
                  <a:schemeClr val="accent6">
                    <a:lumMod val="75000"/>
                  </a:schemeClr>
                </a:solidFill>
              </a:rPr>
              <a:t>Avances y retos en el fomento del Biocomercio</a:t>
            </a:r>
            <a:endParaRPr lang="es-PE" b="1" kern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970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83181" y="1053548"/>
            <a:ext cx="11604977" cy="528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b="1" dirty="0">
                <a:latin typeface="Century" panose="02040604050505020304" pitchFamily="18" charset="0"/>
              </a:rPr>
              <a:t> MEMBRESIAS  en COMISIONES NACIONALES</a:t>
            </a:r>
          </a:p>
          <a:p>
            <a:endParaRPr lang="es-419" b="1" dirty="0">
              <a:latin typeface="Century" panose="02040604050505020304" pitchFamily="18" charset="0"/>
            </a:endParaRPr>
          </a:p>
          <a:p>
            <a:r>
              <a:rPr lang="es-419" sz="2000" b="1" dirty="0">
                <a:solidFill>
                  <a:schemeClr val="accent6">
                    <a:lumMod val="75000"/>
                  </a:schemeClr>
                </a:solidFill>
                <a:latin typeface="Century" panose="02040604050505020304" pitchFamily="18" charset="0"/>
              </a:rPr>
              <a:t>Comisión  Nacional de </a:t>
            </a:r>
            <a:r>
              <a:rPr lang="es-419" sz="2000" b="1" dirty="0" err="1">
                <a:solidFill>
                  <a:schemeClr val="accent6">
                    <a:lumMod val="75000"/>
                  </a:schemeClr>
                </a:solidFill>
                <a:latin typeface="Century" panose="02040604050505020304" pitchFamily="18" charset="0"/>
              </a:rPr>
              <a:t>Economia</a:t>
            </a:r>
            <a:r>
              <a:rPr lang="es-419" sz="2000" b="1" dirty="0">
                <a:solidFill>
                  <a:schemeClr val="accent6">
                    <a:lumMod val="75000"/>
                  </a:schemeClr>
                </a:solidFill>
                <a:latin typeface="Century" panose="02040604050505020304" pitchFamily="18" charset="0"/>
              </a:rPr>
              <a:t> Circular</a:t>
            </a:r>
          </a:p>
          <a:p>
            <a:endParaRPr lang="es-419" b="1" dirty="0">
              <a:latin typeface="Century" panose="02040604050505020304" pitchFamily="18" charset="0"/>
            </a:endParaRPr>
          </a:p>
          <a:p>
            <a:r>
              <a:rPr lang="es-419" b="1" dirty="0">
                <a:latin typeface="Century" panose="02040604050505020304" pitchFamily="18" charset="0"/>
              </a:rPr>
              <a:t>Comisión de Economía Circular en Perú es un esfuerzo clave para impulsar una economía más sostenible y eficiente, aprovechando al máximo los recursos y minimizando los residuos.</a:t>
            </a:r>
          </a:p>
          <a:p>
            <a:r>
              <a:rPr lang="es-419" b="1" dirty="0">
                <a:latin typeface="Century" panose="02040604050505020304" pitchFamily="18" charset="0"/>
              </a:rPr>
              <a:t> </a:t>
            </a:r>
          </a:p>
          <a:p>
            <a:r>
              <a:rPr lang="es-419" b="1" dirty="0">
                <a:latin typeface="Century" panose="02040604050505020304" pitchFamily="18" charset="0"/>
              </a:rPr>
              <a:t>La Comisión está conformada por la cuádruple hélice:  Estado/sector público,  gremios empresariales/ sector privado, la academia y la sociedad civil organizada, apoyados por la cooperación internacional y organismos multilaterales,  y busca transformar el modelo productivo del país hacia uno más sostenible. </a:t>
            </a:r>
          </a:p>
          <a:p>
            <a:endParaRPr lang="es-419" b="1" dirty="0">
              <a:latin typeface="Century" panose="02040604050505020304" pitchFamily="18" charset="0"/>
            </a:endParaRPr>
          </a:p>
          <a:p>
            <a:r>
              <a:rPr lang="es-419" b="1" dirty="0">
                <a:latin typeface="Century" panose="02040604050505020304" pitchFamily="18" charset="0"/>
              </a:rPr>
              <a:t>En una primera etapa la Comisión  ha priorizado su intervención en empresas de los sectores: </a:t>
            </a:r>
          </a:p>
          <a:p>
            <a:endParaRPr lang="es-419" b="1" dirty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b="1" dirty="0">
                <a:latin typeface="Century" panose="02040604050505020304" pitchFamily="18" charset="0"/>
              </a:rPr>
              <a:t>Textil-confecciones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b="1" dirty="0">
                <a:latin typeface="Century" panose="02040604050505020304" pitchFamily="18" charset="0"/>
              </a:rPr>
              <a:t>Plástico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419" sz="2800" b="1" dirty="0">
                <a:solidFill>
                  <a:srgbClr val="3F975C"/>
                </a:solidFill>
                <a:latin typeface="Century" panose="02040604050505020304" pitchFamily="18" charset="0"/>
              </a:rPr>
              <a:t>Agroindustria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b="1" dirty="0">
                <a:latin typeface="Century" panose="02040604050505020304" pitchFamily="18" charset="0"/>
              </a:rPr>
              <a:t>Cuero y calzado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b="1" dirty="0">
                <a:latin typeface="Century" panose="02040604050505020304" pitchFamily="18" charset="0"/>
              </a:rPr>
              <a:t>Mobiliario 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CAF32D0-1BBF-43A6-AA3A-C4212073E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3" y="116077"/>
            <a:ext cx="10968522" cy="828141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Instituto Peruano de Productos Naturales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7292" y="4542003"/>
            <a:ext cx="1853345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59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 hay ninguna descripción de la foto disponible.">
            <a:extLst>
              <a:ext uri="{FF2B5EF4-FFF2-40B4-BE49-F238E27FC236}">
                <a16:creationId xmlns:a16="http://schemas.microsoft.com/office/drawing/2014/main" id="{4E81B57A-511C-4857-A2BA-446EBDBD9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05" y="515612"/>
            <a:ext cx="6645930" cy="373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814935" y="1191474"/>
            <a:ext cx="35317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b="1" dirty="0">
                <a:latin typeface="Century" panose="02040604050505020304" pitchFamily="18" charset="0"/>
              </a:rPr>
              <a:t>Participación en </a:t>
            </a:r>
          </a:p>
          <a:p>
            <a:r>
              <a:rPr lang="es-419" b="1" dirty="0">
                <a:latin typeface="Century" panose="02040604050505020304" pitchFamily="18" charset="0"/>
              </a:rPr>
              <a:t> FOROS  y Eventos de Difusión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13063" y="2513667"/>
            <a:ext cx="6126875" cy="400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21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9521089-3612-41B5-A262-D7911D386128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34" y="556591"/>
            <a:ext cx="5483083" cy="3790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t="14691" r="373"/>
          <a:stretch/>
        </p:blipFill>
        <p:spPr>
          <a:xfrm>
            <a:off x="5421879" y="2932044"/>
            <a:ext cx="5739766" cy="368741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814935" y="1191474"/>
            <a:ext cx="3343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b="1" dirty="0">
                <a:latin typeface="Century" panose="02040604050505020304" pitchFamily="18" charset="0"/>
              </a:rPr>
              <a:t> Difusión de Normas </a:t>
            </a:r>
            <a:r>
              <a:rPr lang="es-419" b="1" dirty="0" err="1">
                <a:latin typeface="Century" panose="02040604050505020304" pitchFamily="18" charset="0"/>
              </a:rPr>
              <a:t>Tecnicas</a:t>
            </a:r>
            <a:endParaRPr lang="es-419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287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E24CAB6-A567-445F-99CF-CDA914D87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68" y="813828"/>
            <a:ext cx="6888193" cy="38777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8B2AE89-BD7E-42A1-9762-446E153FF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592" y="2673191"/>
            <a:ext cx="5401016" cy="360067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7370916" y="1181534"/>
            <a:ext cx="35317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b="1" dirty="0">
                <a:latin typeface="Century" panose="02040604050505020304" pitchFamily="18" charset="0"/>
              </a:rPr>
              <a:t>Participación en </a:t>
            </a:r>
          </a:p>
          <a:p>
            <a:r>
              <a:rPr lang="es-419" b="1" dirty="0">
                <a:latin typeface="Century" panose="02040604050505020304" pitchFamily="18" charset="0"/>
              </a:rPr>
              <a:t> FOROS  y Eventos de Difusión</a:t>
            </a:r>
          </a:p>
        </p:txBody>
      </p:sp>
    </p:spTree>
    <p:extLst>
      <p:ext uri="{BB962C8B-B14F-4D97-AF65-F5344CB8AC3E}">
        <p14:creationId xmlns:p14="http://schemas.microsoft.com/office/powerpoint/2010/main" val="4275444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AF32D0-1BBF-43A6-AA3A-C4212073E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3" y="198191"/>
            <a:ext cx="10968522" cy="828141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Instituto Peruano de Productos Naturales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14E20B55-3FE0-45AE-B0D5-CAA829D56255}"/>
              </a:ext>
            </a:extLst>
          </p:cNvPr>
          <p:cNvSpPr txBox="1">
            <a:spLocks/>
          </p:cNvSpPr>
          <p:nvPr/>
        </p:nvSpPr>
        <p:spPr>
          <a:xfrm>
            <a:off x="282573" y="1090026"/>
            <a:ext cx="11637524" cy="30029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1800" dirty="0">
                <a:latin typeface="Century" panose="02040604050505020304" pitchFamily="18" charset="0"/>
              </a:rPr>
              <a:t>El IPPN es una asociación privada sin fines de lucro que promueve </a:t>
            </a:r>
            <a:endParaRPr lang="es-419" sz="1800" dirty="0">
              <a:latin typeface="Century" panose="02040604050505020304" pitchFamily="18" charset="0"/>
            </a:endParaRPr>
          </a:p>
          <a:p>
            <a:pPr marL="0" indent="0" algn="just">
              <a:buNone/>
            </a:pPr>
            <a:r>
              <a:rPr lang="es-419" sz="1800" dirty="0">
                <a:latin typeface="Century" panose="02040604050505020304" pitchFamily="18" charset="0"/>
              </a:rPr>
              <a:t>                                           </a:t>
            </a:r>
            <a:r>
              <a:rPr lang="es-MX" sz="1800" dirty="0">
                <a:latin typeface="Century" panose="02040604050505020304" pitchFamily="18" charset="0"/>
              </a:rPr>
              <a:t>los</a:t>
            </a:r>
            <a:r>
              <a:rPr lang="es-419" sz="1800" dirty="0">
                <a:latin typeface="Century" panose="02040604050505020304" pitchFamily="18" charset="0"/>
              </a:rPr>
              <a:t>   ingredientes y productos </a:t>
            </a:r>
            <a:r>
              <a:rPr lang="es-MX" sz="1800" dirty="0">
                <a:latin typeface="Century" panose="02040604050505020304" pitchFamily="18" charset="0"/>
              </a:rPr>
              <a:t> naturales </a:t>
            </a:r>
            <a:endParaRPr lang="es-419" sz="1800" dirty="0">
              <a:latin typeface="Century" panose="02040604050505020304" pitchFamily="18" charset="0"/>
            </a:endParaRPr>
          </a:p>
          <a:p>
            <a:pPr algn="just"/>
            <a:r>
              <a:rPr lang="es-419" sz="1800" b="1" dirty="0">
                <a:latin typeface="Century" panose="02040604050505020304" pitchFamily="18" charset="0"/>
              </a:rPr>
              <a:t>FUNDACION : </a:t>
            </a:r>
            <a:r>
              <a:rPr lang="es-419" sz="1800" dirty="0">
                <a:latin typeface="Century" panose="02040604050505020304" pitchFamily="18" charset="0"/>
              </a:rPr>
              <a:t>15 de Noviembre  </a:t>
            </a:r>
            <a:r>
              <a:rPr lang="es-419" sz="1800" b="1" dirty="0">
                <a:solidFill>
                  <a:schemeClr val="accent6">
                    <a:lumMod val="50000"/>
                  </a:schemeClr>
                </a:solidFill>
                <a:latin typeface="Century" panose="02040604050505020304" pitchFamily="18" charset="0"/>
              </a:rPr>
              <a:t>1999 </a:t>
            </a:r>
            <a:r>
              <a:rPr lang="es-419" sz="1800" dirty="0">
                <a:latin typeface="Century" panose="02040604050505020304" pitchFamily="18" charset="0"/>
              </a:rPr>
              <a:t> con el nombre de :        </a:t>
            </a:r>
          </a:p>
          <a:p>
            <a:pPr marL="0" indent="0" algn="just">
              <a:buNone/>
            </a:pPr>
            <a:r>
              <a:rPr lang="es-419" sz="1800" b="1" dirty="0">
                <a:latin typeface="Century" panose="02040604050505020304" pitchFamily="18" charset="0"/>
              </a:rPr>
              <a:t>              “ INSTITUTO PERUANO DE PLANTAS MEDICINALES – IPPM”   </a:t>
            </a:r>
          </a:p>
          <a:p>
            <a:pPr marL="0" indent="0" algn="just">
              <a:buNone/>
            </a:pPr>
            <a:r>
              <a:rPr lang="es-419" sz="1800" dirty="0">
                <a:latin typeface="Century" panose="02040604050505020304" pitchFamily="18" charset="0"/>
              </a:rPr>
              <a:t> Teniendo como fines :</a:t>
            </a:r>
          </a:p>
          <a:p>
            <a:pPr marL="0" indent="0" algn="just">
              <a:buNone/>
            </a:pPr>
            <a:r>
              <a:rPr lang="es-419" sz="1800" dirty="0">
                <a:latin typeface="Century" panose="02040604050505020304" pitchFamily="18" charset="0"/>
              </a:rPr>
              <a:t> - Promover la conservación de la Diversidad </a:t>
            </a:r>
            <a:r>
              <a:rPr lang="es-419" sz="1800" dirty="0" err="1">
                <a:latin typeface="Century" panose="02040604050505020304" pitchFamily="18" charset="0"/>
              </a:rPr>
              <a:t>Biologica</a:t>
            </a:r>
            <a:endParaRPr lang="es-419" sz="1800" dirty="0">
              <a:latin typeface="Century" panose="02040604050505020304" pitchFamily="18" charset="0"/>
            </a:endParaRPr>
          </a:p>
          <a:p>
            <a:pPr marL="0" indent="0" algn="just">
              <a:buNone/>
            </a:pPr>
            <a:r>
              <a:rPr lang="es-419" sz="1800" dirty="0">
                <a:latin typeface="Century" panose="02040604050505020304" pitchFamily="18" charset="0"/>
              </a:rPr>
              <a:t> - Lograr el fomento de la investigación  de Plantas Medicinales </a:t>
            </a:r>
          </a:p>
          <a:p>
            <a:pPr marL="0" indent="0" algn="just">
              <a:buNone/>
            </a:pPr>
            <a:r>
              <a:rPr lang="es-419" sz="1800" dirty="0">
                <a:latin typeface="Century" panose="02040604050505020304" pitchFamily="18" charset="0"/>
              </a:rPr>
              <a:t> - Buscar la mejora  de las condiciones socioeconómicas de las comunidades nativas que las cultiven</a:t>
            </a:r>
          </a:p>
          <a:p>
            <a:pPr marL="0" indent="0" algn="just">
              <a:buNone/>
            </a:pPr>
            <a:endParaRPr lang="es-419" sz="1800" b="1" dirty="0"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es-419" sz="1800" b="1" dirty="0">
                <a:latin typeface="Century" panose="02040604050505020304" pitchFamily="18" charset="0"/>
              </a:rPr>
              <a:t>2001 – 2004       Participación en diversos espacios             </a:t>
            </a:r>
          </a:p>
          <a:p>
            <a:pPr marL="0" indent="0" algn="just">
              <a:buNone/>
            </a:pPr>
            <a:r>
              <a:rPr lang="es-419" sz="1800" dirty="0">
                <a:latin typeface="Century" panose="02040604050505020304" pitchFamily="18" charset="0"/>
              </a:rPr>
              <a:t>                            Diversas denominaciones para el mismo objeto de regulación : </a:t>
            </a:r>
          </a:p>
          <a:p>
            <a:pPr marL="0" indent="0" algn="just">
              <a:buNone/>
            </a:pPr>
            <a:r>
              <a:rPr lang="es-419" sz="1800" dirty="0">
                <a:latin typeface="Century" panose="02040604050505020304" pitchFamily="18" charset="0"/>
              </a:rPr>
              <a:t>                           </a:t>
            </a:r>
            <a:r>
              <a:rPr lang="es-419" sz="1800" dirty="0" err="1">
                <a:latin typeface="Century" panose="02040604050505020304" pitchFamily="18" charset="0"/>
              </a:rPr>
              <a:t>Nutraceuticos</a:t>
            </a:r>
            <a:r>
              <a:rPr lang="es-419" sz="1800" dirty="0">
                <a:latin typeface="Century" panose="02040604050505020304" pitchFamily="18" charset="0"/>
              </a:rPr>
              <a:t>   -  Alimentos  Funcionales ………..   </a:t>
            </a:r>
            <a:r>
              <a:rPr lang="es-419" sz="1800" b="1" dirty="0">
                <a:latin typeface="Century" panose="02040604050505020304" pitchFamily="18" charset="0"/>
              </a:rPr>
              <a:t>Productos naturales</a:t>
            </a:r>
          </a:p>
        </p:txBody>
      </p:sp>
      <p:pic>
        <p:nvPicPr>
          <p:cNvPr id="1026" name="Picture 2" descr="No hay ninguna descripción de la foto disponible.">
            <a:extLst>
              <a:ext uri="{FF2B5EF4-FFF2-40B4-BE49-F238E27FC236}">
                <a16:creationId xmlns:a16="http://schemas.microsoft.com/office/drawing/2014/main" id="{2FDB29C1-8A4E-409F-B4CE-AF636A60A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822" y="1026332"/>
            <a:ext cx="1822774" cy="244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695DE68-0266-42C8-B5D9-FE5788A9B8C5}"/>
              </a:ext>
            </a:extLst>
          </p:cNvPr>
          <p:cNvSpPr txBox="1"/>
          <p:nvPr/>
        </p:nvSpPr>
        <p:spPr>
          <a:xfrm>
            <a:off x="198782" y="5849062"/>
            <a:ext cx="117082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lvl="0" indent="-179388" algn="just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419" sz="1550" b="1" dirty="0">
                <a:latin typeface="Century Gothic" panose="020B0502020202020204" pitchFamily="34" charset="0"/>
              </a:rPr>
              <a:t> </a:t>
            </a:r>
            <a:r>
              <a:rPr lang="es-419" b="1" dirty="0">
                <a:latin typeface="Century" panose="02040604050505020304" pitchFamily="18" charset="0"/>
              </a:rPr>
              <a:t>2005 se efectuó el cambio de nombre</a:t>
            </a:r>
            <a:r>
              <a:rPr lang="es-419" dirty="0">
                <a:latin typeface="Century" panose="02040604050505020304" pitchFamily="18" charset="0"/>
              </a:rPr>
              <a:t> A INSTITUTO PERUANO DE PRODUCTOS NATURALES – IPPN, ampliando su finalidad  con los siguientes  Objetivos: </a:t>
            </a:r>
          </a:p>
        </p:txBody>
      </p:sp>
    </p:spTree>
    <p:extLst>
      <p:ext uri="{BB962C8B-B14F-4D97-AF65-F5344CB8AC3E}">
        <p14:creationId xmlns:p14="http://schemas.microsoft.com/office/powerpoint/2010/main" val="1171195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B846FED-87B5-4441-8C88-05C67929C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025" y="2920533"/>
            <a:ext cx="4477915" cy="3358436"/>
          </a:xfrm>
          <a:prstGeom prst="rect">
            <a:avLst/>
          </a:prstGeom>
        </p:spPr>
      </p:pic>
      <p:pic>
        <p:nvPicPr>
          <p:cNvPr id="9" name="Picture 2" descr="No hay ninguna descripción de la foto disponible.">
            <a:extLst>
              <a:ext uri="{FF2B5EF4-FFF2-40B4-BE49-F238E27FC236}">
                <a16:creationId xmlns:a16="http://schemas.microsoft.com/office/drawing/2014/main" id="{F9357C8B-E604-488F-96FD-C7CFDD4FB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69" y="2260120"/>
            <a:ext cx="6537765" cy="401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4D3EB3E9-1269-48DF-8861-69BA3408692B}"/>
              </a:ext>
            </a:extLst>
          </p:cNvPr>
          <p:cNvSpPr txBox="1">
            <a:spLocks/>
          </p:cNvSpPr>
          <p:nvPr/>
        </p:nvSpPr>
        <p:spPr>
          <a:xfrm>
            <a:off x="292276" y="705261"/>
            <a:ext cx="2862455" cy="10378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MX" sz="4800" b="1" dirty="0">
                <a:latin typeface="Century Gothic" panose="020B0502020202020204" pitchFamily="34" charset="0"/>
              </a:rPr>
              <a:t>2017</a:t>
            </a:r>
            <a:r>
              <a:rPr lang="es-419" sz="4800" b="1" dirty="0">
                <a:latin typeface="Century Gothic" panose="020B0502020202020204" pitchFamily="34" charset="0"/>
              </a:rPr>
              <a:t>  </a:t>
            </a:r>
            <a:endParaRPr lang="es-MX" sz="3200" b="1" dirty="0">
              <a:latin typeface="Century Gothic" panose="020B0502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453368" y="526356"/>
            <a:ext cx="93642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2400" b="1" dirty="0"/>
              <a:t>       SIMPOSIO PERUANO de PRODUCTOS NATURALES </a:t>
            </a:r>
          </a:p>
          <a:p>
            <a:r>
              <a:rPr lang="es-419" sz="2400" dirty="0"/>
              <a:t>Evento institucional anual enfocado en la sostenibilidad, </a:t>
            </a:r>
            <a:r>
              <a:rPr lang="es-419" sz="2400" dirty="0" err="1"/>
              <a:t>biocomercio</a:t>
            </a:r>
            <a:r>
              <a:rPr lang="es-419" sz="2400" dirty="0"/>
              <a:t> y los retos del sector  convocando a  diversos actores de la cadena de valor</a:t>
            </a:r>
          </a:p>
        </p:txBody>
      </p:sp>
    </p:spTree>
    <p:extLst>
      <p:ext uri="{BB962C8B-B14F-4D97-AF65-F5344CB8AC3E}">
        <p14:creationId xmlns:p14="http://schemas.microsoft.com/office/powerpoint/2010/main" val="980538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F430670-0216-4F50-A9D3-4CD5FCF2B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5" y="1067833"/>
            <a:ext cx="4843333" cy="5538755"/>
          </a:xfrm>
          <a:prstGeom prst="rect">
            <a:avLst/>
          </a:prstGeom>
        </p:spPr>
      </p:pic>
      <p:pic>
        <p:nvPicPr>
          <p:cNvPr id="5" name="Picture 2" descr="https://www.ippn.org.pe/images/III_Simposio_Peruano_de_Productos_Naturales.gif">
            <a:extLst>
              <a:ext uri="{FF2B5EF4-FFF2-40B4-BE49-F238E27FC236}">
                <a16:creationId xmlns:a16="http://schemas.microsoft.com/office/drawing/2014/main" id="{14A735A3-08EA-4EC7-B923-52E15AFA9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504" y="1917009"/>
            <a:ext cx="5820761" cy="436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489CB859-BFE7-4F21-951D-4ECE29E450E7}"/>
              </a:ext>
            </a:extLst>
          </p:cNvPr>
          <p:cNvSpPr txBox="1">
            <a:spLocks/>
          </p:cNvSpPr>
          <p:nvPr/>
        </p:nvSpPr>
        <p:spPr>
          <a:xfrm>
            <a:off x="8034526" y="695737"/>
            <a:ext cx="1996715" cy="7441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MX" sz="4800" b="1" dirty="0">
                <a:latin typeface="Century Gothic" panose="020B0502020202020204" pitchFamily="34" charset="0"/>
              </a:rPr>
              <a:t>2019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FD24BFD5-6D8C-4E7D-AF71-B5E371C7985B}"/>
              </a:ext>
            </a:extLst>
          </p:cNvPr>
          <p:cNvSpPr txBox="1">
            <a:spLocks/>
          </p:cNvSpPr>
          <p:nvPr/>
        </p:nvSpPr>
        <p:spPr>
          <a:xfrm>
            <a:off x="1063487" y="566531"/>
            <a:ext cx="3832155" cy="12356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MX" sz="4800" b="1" dirty="0">
                <a:latin typeface="Century Gothic" panose="020B0502020202020204" pitchFamily="34" charset="0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962908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o hay ninguna descripción de la foto disponible.">
            <a:extLst>
              <a:ext uri="{FF2B5EF4-FFF2-40B4-BE49-F238E27FC236}">
                <a16:creationId xmlns:a16="http://schemas.microsoft.com/office/drawing/2014/main" id="{E0D95F32-B342-4198-B93E-AEC092767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09" y="1024505"/>
            <a:ext cx="4502425" cy="541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EEECF92-2D6E-49A6-BFCC-FEAF48927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781" y="1273098"/>
            <a:ext cx="5796402" cy="4541293"/>
          </a:xfrm>
          <a:prstGeom prst="rect">
            <a:avLst/>
          </a:prstGeom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CC3B50CC-71A8-4841-AE51-FD5699072625}"/>
              </a:ext>
            </a:extLst>
          </p:cNvPr>
          <p:cNvSpPr txBox="1">
            <a:spLocks/>
          </p:cNvSpPr>
          <p:nvPr/>
        </p:nvSpPr>
        <p:spPr>
          <a:xfrm>
            <a:off x="1858633" y="547427"/>
            <a:ext cx="1669760" cy="477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MX" sz="4800" b="1" dirty="0">
                <a:latin typeface="Century Gothic" panose="020B0502020202020204" pitchFamily="34" charset="0"/>
              </a:rPr>
              <a:t>2020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3A9EA044-987E-42B7-971E-E99E597E9720}"/>
              </a:ext>
            </a:extLst>
          </p:cNvPr>
          <p:cNvSpPr txBox="1">
            <a:spLocks/>
          </p:cNvSpPr>
          <p:nvPr/>
        </p:nvSpPr>
        <p:spPr>
          <a:xfrm>
            <a:off x="7477541" y="622852"/>
            <a:ext cx="1669760" cy="477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MX" sz="4800" b="1" dirty="0">
                <a:latin typeface="Century Gothic" panose="020B0502020202020204" pitchFamily="34" charset="0"/>
              </a:rPr>
              <a:t>2021</a:t>
            </a:r>
            <a:endParaRPr lang="es-MX" sz="32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348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67F13A8-9867-43BC-9293-B3291C61D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6" y="1715742"/>
            <a:ext cx="5500015" cy="4627747"/>
          </a:xfrm>
          <a:prstGeom prst="rect">
            <a:avLst/>
          </a:prstGeom>
        </p:spPr>
      </p:pic>
      <p:pic>
        <p:nvPicPr>
          <p:cNvPr id="5" name="Picture 2" descr="No hay ninguna descripción de la foto disponible.">
            <a:extLst>
              <a:ext uri="{FF2B5EF4-FFF2-40B4-BE49-F238E27FC236}">
                <a16:creationId xmlns:a16="http://schemas.microsoft.com/office/drawing/2014/main" id="{29AE2F9C-F1EF-4531-B022-015634ECA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945" y="1814151"/>
            <a:ext cx="5402702" cy="452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4F63C414-179C-43CA-A21A-42F99C50223D}"/>
              </a:ext>
            </a:extLst>
          </p:cNvPr>
          <p:cNvSpPr txBox="1">
            <a:spLocks/>
          </p:cNvSpPr>
          <p:nvPr/>
        </p:nvSpPr>
        <p:spPr>
          <a:xfrm>
            <a:off x="8150685" y="1060174"/>
            <a:ext cx="1933837" cy="655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MX" sz="4800" b="1" dirty="0">
                <a:latin typeface="Century Gothic" panose="020B0502020202020204" pitchFamily="34" charset="0"/>
              </a:rPr>
              <a:t>2023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EFFDCF2-7A40-46B3-BB31-64C8E5FBBDF2}"/>
              </a:ext>
            </a:extLst>
          </p:cNvPr>
          <p:cNvSpPr txBox="1">
            <a:spLocks/>
          </p:cNvSpPr>
          <p:nvPr/>
        </p:nvSpPr>
        <p:spPr>
          <a:xfrm>
            <a:off x="1947274" y="980661"/>
            <a:ext cx="1669760" cy="477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MX" sz="4800" b="1" dirty="0">
                <a:latin typeface="Century Gothic" panose="020B0502020202020204" pitchFamily="34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520986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3EFFDCF2-7A40-46B3-BB31-64C8E5FBBDF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26434" y="1192696"/>
            <a:ext cx="2723322" cy="9442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MX" sz="4800" b="1" dirty="0">
                <a:latin typeface="Century Gothic" panose="020B0502020202020204" pitchFamily="34" charset="0"/>
              </a:rPr>
              <a:t>202</a:t>
            </a:r>
            <a:r>
              <a:rPr lang="es-419" sz="4800" b="1" dirty="0">
                <a:latin typeface="Century Gothic" panose="020B0502020202020204" pitchFamily="34" charset="0"/>
              </a:rPr>
              <a:t>4</a:t>
            </a:r>
            <a:endParaRPr lang="es-MX" sz="4800" b="1" dirty="0">
              <a:latin typeface="Century Gothic" panose="020B0502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446" y="228600"/>
            <a:ext cx="6450496" cy="6450496"/>
          </a:xfrm>
          <a:prstGeom prst="rect">
            <a:avLst/>
          </a:prstGeom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3EFFDCF2-7A40-46B3-BB31-64C8E5FBBDF2}"/>
              </a:ext>
            </a:extLst>
          </p:cNvPr>
          <p:cNvSpPr txBox="1">
            <a:spLocks/>
          </p:cNvSpPr>
          <p:nvPr/>
        </p:nvSpPr>
        <p:spPr>
          <a:xfrm>
            <a:off x="1126434" y="2904710"/>
            <a:ext cx="3008243" cy="22139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MX" sz="4800" b="1" dirty="0">
                <a:latin typeface="Century Gothic" panose="020B0502020202020204" pitchFamily="34" charset="0"/>
              </a:rPr>
              <a:t>2</a:t>
            </a:r>
            <a:r>
              <a:rPr lang="es-419" sz="4800" b="1" dirty="0">
                <a:latin typeface="Century Gothic" panose="020B0502020202020204" pitchFamily="34" charset="0"/>
              </a:rPr>
              <a:t>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419" sz="3600" b="1" dirty="0">
                <a:latin typeface="Century Gothic" panose="020B0502020202020204" pitchFamily="34" charset="0"/>
              </a:rPr>
              <a:t>Aniversario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419" sz="3600" b="1" dirty="0">
                <a:latin typeface="Century Gothic" panose="020B0502020202020204" pitchFamily="34" charset="0"/>
              </a:rPr>
              <a:t>Institucional</a:t>
            </a:r>
            <a:endParaRPr lang="es-MX" sz="36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056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14E20B55-3FE0-45AE-B0D5-CAA829D56255}"/>
              </a:ext>
            </a:extLst>
          </p:cNvPr>
          <p:cNvSpPr txBox="1">
            <a:spLocks/>
          </p:cNvSpPr>
          <p:nvPr/>
        </p:nvSpPr>
        <p:spPr>
          <a:xfrm>
            <a:off x="109331" y="1829012"/>
            <a:ext cx="11968079" cy="47435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419" sz="1800" b="1" dirty="0">
                <a:latin typeface="Century" panose="02040604050505020304" pitchFamily="18" charset="0"/>
              </a:rPr>
              <a:t>PALABRAS FINALES</a:t>
            </a:r>
            <a:r>
              <a:rPr lang="es-MX" sz="1800" b="1" dirty="0">
                <a:latin typeface="Century" panose="02040604050505020304" pitchFamily="18" charset="0"/>
              </a:rPr>
              <a:t> :</a:t>
            </a:r>
            <a:endParaRPr lang="es-419" sz="1800" b="1" dirty="0">
              <a:latin typeface="Century" panose="02040604050505020304" pitchFamily="18" charset="0"/>
            </a:endParaRPr>
          </a:p>
          <a:p>
            <a:pPr lvl="0">
              <a:spcBef>
                <a:spcPts val="800"/>
              </a:spcBef>
            </a:pPr>
            <a:r>
              <a:rPr lang="es-419" sz="1800" dirty="0">
                <a:latin typeface="Century" panose="02040604050505020304" pitchFamily="18" charset="0"/>
              </a:rPr>
              <a:t>Luego de 25 años, saludamos el esfuerzo  del CENSI  de liderar el esfuerzo para   tratar conseguir reglamentar la  Ley 27300 </a:t>
            </a:r>
            <a:r>
              <a:rPr lang="es-419" sz="1800" b="1" dirty="0">
                <a:solidFill>
                  <a:schemeClr val="accent6">
                    <a:lumMod val="50000"/>
                  </a:schemeClr>
                </a:solidFill>
                <a:latin typeface="Century" panose="02040604050505020304" pitchFamily="18" charset="0"/>
              </a:rPr>
              <a:t>“Ley de aprovechamiento sostenible de las plantas medicinales”   </a:t>
            </a:r>
            <a:r>
              <a:rPr lang="es-419" sz="1800" dirty="0">
                <a:latin typeface="Century" panose="02040604050505020304" pitchFamily="18" charset="0"/>
              </a:rPr>
              <a:t>, si bien consideramos que lo más practico hubiera sido primero tener  la </a:t>
            </a:r>
            <a:r>
              <a:rPr lang="es-419" sz="1800" b="1" dirty="0">
                <a:solidFill>
                  <a:schemeClr val="accent6">
                    <a:lumMod val="50000"/>
                  </a:schemeClr>
                </a:solidFill>
                <a:latin typeface="Century" panose="02040604050505020304" pitchFamily="18" charset="0"/>
              </a:rPr>
              <a:t>modificatoria de la Ley </a:t>
            </a:r>
            <a:r>
              <a:rPr lang="es-419" sz="1800" dirty="0">
                <a:latin typeface="Century" panose="02040604050505020304" pitchFamily="18" charset="0"/>
              </a:rPr>
              <a:t>conciliada al marco jurídico actual, el estado del arte del sector y los actores ahora presentes</a:t>
            </a:r>
          </a:p>
          <a:p>
            <a:pPr lvl="0">
              <a:spcBef>
                <a:spcPts val="800"/>
              </a:spcBef>
            </a:pPr>
            <a:r>
              <a:rPr lang="es-419" sz="1800" dirty="0">
                <a:latin typeface="Century" panose="02040604050505020304" pitchFamily="18" charset="0"/>
              </a:rPr>
              <a:t>Hubiéramos apreciado que nos alcancen  la propuesta  durante su construcción, para alcanzar aportes facticos,  sin embargo consideramos adecuada la  iniciativa de creación de una </a:t>
            </a:r>
            <a:r>
              <a:rPr lang="es-419" sz="1800" b="1" dirty="0">
                <a:solidFill>
                  <a:schemeClr val="accent6">
                    <a:lumMod val="50000"/>
                  </a:schemeClr>
                </a:solidFill>
                <a:latin typeface="Century" panose="02040604050505020304" pitchFamily="18" charset="0"/>
              </a:rPr>
              <a:t>“Comisión Multisectorial de Naturaleza Permanente para el Desarrollo de la cadena de Valor de las plantas medicinales”</a:t>
            </a:r>
            <a:r>
              <a:rPr lang="es-419" sz="1800" dirty="0">
                <a:latin typeface="Century" panose="02040604050505020304" pitchFamily="18" charset="0"/>
              </a:rPr>
              <a:t>, para que pueda gestionar este Reglamento.</a:t>
            </a:r>
          </a:p>
          <a:p>
            <a:pPr lvl="0">
              <a:spcBef>
                <a:spcPts val="800"/>
              </a:spcBef>
            </a:pPr>
            <a:r>
              <a:rPr lang="es-419" sz="1800" dirty="0">
                <a:latin typeface="Century" panose="02040604050505020304" pitchFamily="18" charset="0"/>
              </a:rPr>
              <a:t>Para la implementación del Reglamento mediante esta Comisión  consideramos que se requiere un mapeo de actores y  una </a:t>
            </a:r>
            <a:r>
              <a:rPr lang="es-419" sz="1800" b="1" dirty="0">
                <a:solidFill>
                  <a:schemeClr val="accent6">
                    <a:lumMod val="50000"/>
                  </a:schemeClr>
                </a:solidFill>
                <a:latin typeface="Century" panose="02040604050505020304" pitchFamily="18" charset="0"/>
              </a:rPr>
              <a:t>“Hoja de Ruta” </a:t>
            </a:r>
            <a:r>
              <a:rPr lang="es-419" sz="1800" dirty="0">
                <a:latin typeface="Century" panose="02040604050505020304" pitchFamily="18" charset="0"/>
              </a:rPr>
              <a:t>como estrategia efectiva y factible   que considere el trabajo interinstitucional y multidisciplinario, con el compromiso de la sociedad civil y el apoyo de entidades la cooperación internacional y organismos multilaterales </a:t>
            </a:r>
          </a:p>
          <a:p>
            <a:pPr lvl="0">
              <a:spcBef>
                <a:spcPts val="800"/>
              </a:spcBef>
            </a:pPr>
            <a:r>
              <a:rPr lang="es-419" sz="1800" dirty="0">
                <a:latin typeface="Century" panose="02040604050505020304" pitchFamily="18" charset="0"/>
              </a:rPr>
              <a:t>Es importante implementar la Ley N° 27300 , es urgente migrar hacia un modelo productivo de plantas medicinales más sostenible , considerando que constituyen el recurso  terapéutico  en APS de alrededor  80% de la  población y debería estar garantizada su calidad, seguridad y eficacia.</a:t>
            </a:r>
            <a:endParaRPr lang="es-MX" sz="1800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No hay ninguna descripción de la foto disponible.">
            <a:extLst>
              <a:ext uri="{FF2B5EF4-FFF2-40B4-BE49-F238E27FC236}">
                <a16:creationId xmlns:a16="http://schemas.microsoft.com/office/drawing/2014/main" id="{2FDB29C1-8A4E-409F-B4CE-AF636A60A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713" y="148581"/>
            <a:ext cx="1253697" cy="168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-147442" y="148581"/>
            <a:ext cx="11271378" cy="1446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419" sz="2800" b="1" dirty="0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CENSI : Ciclo de Reuniones Técnicas para la Validación Externa de la propuesta de Reglamento de la Ley N° 27300</a:t>
            </a:r>
            <a:br>
              <a:rPr lang="es-419" sz="2800" b="1" dirty="0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</a:br>
            <a:r>
              <a:rPr lang="es-419" sz="2800" b="1" dirty="0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Eje Temático: Calidad, inocuidad y normativas técnicas</a:t>
            </a:r>
            <a:endParaRPr lang="es-419" sz="2800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205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3770" y="1868695"/>
            <a:ext cx="2734850" cy="366781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7241" y="121827"/>
            <a:ext cx="11271378" cy="1446244"/>
          </a:xfrm>
        </p:spPr>
        <p:txBody>
          <a:bodyPr>
            <a:normAutofit/>
          </a:bodyPr>
          <a:lstStyle/>
          <a:p>
            <a:pPr algn="ctr"/>
            <a:r>
              <a:rPr lang="es-419" sz="2800" b="1" dirty="0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CENSI : Ciclo de Reuniones Técnicas para la Validación Externa de la propuesta de Reglamento de la Ley N.° 27300</a:t>
            </a:r>
            <a:br>
              <a:rPr lang="es-419" sz="2800" b="1" dirty="0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</a:br>
            <a:r>
              <a:rPr lang="es-419" sz="2800" b="1" dirty="0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Eje Temático: Calidad, inocuidad y normativas técnicas</a:t>
            </a:r>
            <a:endParaRPr lang="es-419" sz="2800" b="1" dirty="0">
              <a:latin typeface="Agency FB" panose="020B0503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07989" y="1868695"/>
            <a:ext cx="7570698" cy="396843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419" sz="52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IPPN :   25 años de </a:t>
            </a:r>
          </a:p>
          <a:p>
            <a:pPr marL="0" indent="0">
              <a:buNone/>
            </a:pPr>
            <a:r>
              <a:rPr lang="es-419" sz="52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experiencias y dificultades </a:t>
            </a:r>
          </a:p>
          <a:p>
            <a:pPr marL="0" indent="0">
              <a:buNone/>
            </a:pPr>
            <a:r>
              <a:rPr lang="es-419" sz="52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en relación a la regulación</a:t>
            </a:r>
          </a:p>
          <a:p>
            <a:pPr marL="0" indent="0">
              <a:buNone/>
            </a:pPr>
            <a:r>
              <a:rPr lang="es-419" sz="52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de  plantas medicinales</a:t>
            </a:r>
          </a:p>
          <a:p>
            <a:pPr marL="0" indent="0">
              <a:buNone/>
            </a:pPr>
            <a:r>
              <a:rPr lang="es-419" sz="52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 y sus derivados</a:t>
            </a:r>
          </a:p>
          <a:p>
            <a:pPr marL="0" indent="0">
              <a:buNone/>
            </a:pPr>
            <a:r>
              <a:rPr lang="es-419" sz="52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     </a:t>
            </a:r>
          </a:p>
          <a:p>
            <a:pPr marL="0" indent="0">
              <a:buNone/>
            </a:pPr>
            <a:r>
              <a:rPr lang="es-419" sz="103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Gracias !</a:t>
            </a:r>
          </a:p>
          <a:p>
            <a:pPr marL="0" indent="0">
              <a:buNone/>
            </a:pPr>
            <a:endParaRPr lang="es-419" dirty="0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8730640" y="5837129"/>
            <a:ext cx="2857979" cy="77661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419" sz="3200" b="1" i="1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    </a:t>
            </a:r>
            <a:r>
              <a:rPr lang="es-419" sz="9600" b="1" i="1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Elena Li Pereyra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419" sz="9600" b="1" i="1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           Directora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576886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AF32D0-1BBF-43A6-AA3A-C4212073E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14" y="157473"/>
            <a:ext cx="10277060" cy="869261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Instituto Peruano de Productos Naturales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14E20B55-3FE0-45AE-B0D5-CAA829D56255}"/>
              </a:ext>
            </a:extLst>
          </p:cNvPr>
          <p:cNvSpPr txBox="1">
            <a:spLocks/>
          </p:cNvSpPr>
          <p:nvPr/>
        </p:nvSpPr>
        <p:spPr>
          <a:xfrm>
            <a:off x="220028" y="1026734"/>
            <a:ext cx="9939130" cy="1553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419" sz="1800" b="1" dirty="0">
                <a:latin typeface="Century" panose="02040604050505020304" pitchFamily="18" charset="0"/>
              </a:rPr>
              <a:t>OBJETIVOS </a:t>
            </a:r>
            <a:r>
              <a:rPr lang="es-MX" sz="1800" b="1" dirty="0">
                <a:latin typeface="Century" panose="02040604050505020304" pitchFamily="18" charset="0"/>
              </a:rPr>
              <a:t> del IPPN :</a:t>
            </a:r>
            <a:endParaRPr lang="es-419" sz="1800" b="1" dirty="0">
              <a:latin typeface="Century" panose="02040604050505020304" pitchFamily="18" charset="0"/>
            </a:endParaRPr>
          </a:p>
          <a:p>
            <a:pPr marL="0" indent="0" algn="just">
              <a:buNone/>
            </a:pPr>
            <a:endParaRPr lang="es-MX" sz="1800" b="1" dirty="0">
              <a:latin typeface="Century" panose="02040604050505020304" pitchFamily="18" charset="0"/>
            </a:endParaRPr>
          </a:p>
          <a:p>
            <a:pPr lvl="0">
              <a:spcBef>
                <a:spcPts val="800"/>
              </a:spcBef>
            </a:pPr>
            <a:r>
              <a:rPr lang="es-MX" sz="1800" dirty="0">
                <a:latin typeface="Century" panose="02040604050505020304" pitchFamily="18" charset="0"/>
              </a:rPr>
              <a:t>Promover la preservación de la diversidad biológica, a través de la articulación de los diferentes agentes públicos y privados.</a:t>
            </a:r>
          </a:p>
          <a:p>
            <a:pPr lvl="0">
              <a:spcBef>
                <a:spcPts val="800"/>
              </a:spcBef>
            </a:pPr>
            <a:r>
              <a:rPr lang="es-MX" sz="1800" dirty="0">
                <a:latin typeface="Century" panose="02040604050505020304" pitchFamily="18" charset="0"/>
              </a:rPr>
              <a:t>Buscar el fomento a la investigación de productos naturales oriundos del Perú, con posibilidad de explotación económicamente rentable</a:t>
            </a:r>
            <a:r>
              <a:rPr lang="es-MX" sz="1800" dirty="0"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1026" name="Picture 2" descr="No hay ninguna descripción de la foto disponible.">
            <a:extLst>
              <a:ext uri="{FF2B5EF4-FFF2-40B4-BE49-F238E27FC236}">
                <a16:creationId xmlns:a16="http://schemas.microsoft.com/office/drawing/2014/main" id="{2FDB29C1-8A4E-409F-B4CE-AF636A60A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158" y="418490"/>
            <a:ext cx="1648529" cy="220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695DE68-0266-42C8-B5D9-FE5788A9B8C5}"/>
              </a:ext>
            </a:extLst>
          </p:cNvPr>
          <p:cNvSpPr txBox="1"/>
          <p:nvPr/>
        </p:nvSpPr>
        <p:spPr>
          <a:xfrm>
            <a:off x="268358" y="2900751"/>
            <a:ext cx="11420061" cy="3375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lvl="0" indent="-179388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419" dirty="0">
                <a:latin typeface="Century" panose="02040604050505020304" pitchFamily="18" charset="0"/>
              </a:rPr>
              <a:t>Buscar mejorar las condiciones socio-económicas de las comunidades nativas que estén relacionadas con estos productos naturales, revalorizando el conocimiento tradicional. </a:t>
            </a:r>
          </a:p>
          <a:p>
            <a:pPr marL="179388" lvl="0" indent="-179388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MX" dirty="0">
                <a:latin typeface="Century" panose="02040604050505020304" pitchFamily="18" charset="0"/>
              </a:rPr>
              <a:t>Promover el cultivo y el procesamiento de los productos naturales oriundos del Perú.</a:t>
            </a:r>
          </a:p>
          <a:p>
            <a:pPr marL="179388" lvl="0" indent="-179388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MX" dirty="0">
                <a:latin typeface="Century" panose="02040604050505020304" pitchFamily="18" charset="0"/>
              </a:rPr>
              <a:t>Promover el consumo interno y la exportación de productos naturales oriundos con valor agregado. </a:t>
            </a:r>
          </a:p>
          <a:p>
            <a:pPr marL="179388" lvl="0" indent="-179388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MX" dirty="0">
                <a:latin typeface="Century" panose="02040604050505020304" pitchFamily="18" charset="0"/>
              </a:rPr>
              <a:t>Promover la generación de nuevos puestos de trabajo.</a:t>
            </a:r>
          </a:p>
          <a:p>
            <a:pPr marL="179388" lvl="0" indent="-179388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MX" dirty="0">
                <a:latin typeface="Century" panose="02040604050505020304" pitchFamily="18" charset="0"/>
              </a:rPr>
              <a:t>Buscar la optimización de calidad de los productos terminados derivados, incorporando sistemas de aseguramiento de la calidad en las cadenas productivas, que estén acordé con la tendencia y exigencias del mercado mundial.</a:t>
            </a:r>
          </a:p>
          <a:p>
            <a:pPr marL="179388" lvl="0" indent="-179388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MX" dirty="0">
                <a:latin typeface="Century" panose="02040604050505020304" pitchFamily="18" charset="0"/>
              </a:rPr>
              <a:t>Contribuir a la creación y difusión de la imagen del Perú como importante centro de producción de productos naturales. </a:t>
            </a:r>
          </a:p>
        </p:txBody>
      </p:sp>
    </p:spTree>
    <p:extLst>
      <p:ext uri="{BB962C8B-B14F-4D97-AF65-F5344CB8AC3E}">
        <p14:creationId xmlns:p14="http://schemas.microsoft.com/office/powerpoint/2010/main" val="3691767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4">
            <a:extLst>
              <a:ext uri="{FF2B5EF4-FFF2-40B4-BE49-F238E27FC236}">
                <a16:creationId xmlns:a16="http://schemas.microsoft.com/office/drawing/2014/main" id="{0A1460F9-405B-4221-8706-263EF72FEC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" t="3993" r="5200" b="9191"/>
          <a:stretch/>
        </p:blipFill>
        <p:spPr>
          <a:xfrm>
            <a:off x="7329714" y="1772185"/>
            <a:ext cx="4441371" cy="283028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93486" y="1001486"/>
            <a:ext cx="618308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b="1" dirty="0">
                <a:latin typeface="Century" panose="02040604050505020304" pitchFamily="18" charset="0"/>
              </a:rPr>
              <a:t>Misión. –</a:t>
            </a:r>
          </a:p>
          <a:p>
            <a:endParaRPr lang="es-419" dirty="0">
              <a:latin typeface="Century" panose="02040604050505020304" pitchFamily="18" charset="0"/>
            </a:endParaRPr>
          </a:p>
          <a:p>
            <a:r>
              <a:rPr lang="es-419" dirty="0">
                <a:latin typeface="Century" panose="02040604050505020304" pitchFamily="18" charset="0"/>
              </a:rPr>
              <a:t> El IPPN es un grupo de empresas, instituciones y personas, que promueven la investigación científica, el cultivo, la producción, el consumo interno y exportación con valor agregado de plantas medicinales y productos naturales oriundos, preservando el medio ambiente, articulando con las comunidades locales e indígenas y colaborando con la mejora de su calidad de vida.</a:t>
            </a:r>
          </a:p>
          <a:p>
            <a:endParaRPr lang="es-419" dirty="0">
              <a:latin typeface="Century" panose="02040604050505020304" pitchFamily="18" charset="0"/>
            </a:endParaRPr>
          </a:p>
          <a:p>
            <a:endParaRPr lang="es-419" dirty="0">
              <a:latin typeface="Century" panose="02040604050505020304" pitchFamily="18" charset="0"/>
            </a:endParaRPr>
          </a:p>
          <a:p>
            <a:r>
              <a:rPr lang="es-419" b="1" dirty="0">
                <a:latin typeface="Century" panose="02040604050505020304" pitchFamily="18" charset="0"/>
              </a:rPr>
              <a:t>Visión. – </a:t>
            </a:r>
          </a:p>
          <a:p>
            <a:endParaRPr lang="es-419" dirty="0">
              <a:latin typeface="Century" panose="02040604050505020304" pitchFamily="18" charset="0"/>
            </a:endParaRPr>
          </a:p>
          <a:p>
            <a:r>
              <a:rPr lang="es-419" dirty="0">
                <a:latin typeface="Century" panose="02040604050505020304" pitchFamily="18" charset="0"/>
              </a:rPr>
              <a:t>El IPPN es la institución nacional representativa del sector de productos naturales oriundos de uso alimenticio, medicinal y afines, liderando su dinámico proceso de desarrollo y colaborando en la protección y manejo de la biodiversidad peruana.</a:t>
            </a:r>
          </a:p>
          <a:p>
            <a:endParaRPr lang="es-419" dirty="0"/>
          </a:p>
        </p:txBody>
      </p:sp>
      <p:sp>
        <p:nvSpPr>
          <p:cNvPr id="6" name="Rectángulo 5"/>
          <p:cNvSpPr/>
          <p:nvPr/>
        </p:nvSpPr>
        <p:spPr>
          <a:xfrm>
            <a:off x="7329714" y="4602471"/>
            <a:ext cx="46155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b="1" dirty="0"/>
              <a:t>2005</a:t>
            </a:r>
            <a:r>
              <a:rPr lang="es-419" dirty="0"/>
              <a:t>  </a:t>
            </a:r>
            <a:r>
              <a:rPr lang="es-419" i="1" dirty="0"/>
              <a:t>Miembros  IPPN  entre los que se encuentran  productores y exportadores que cumplen con </a:t>
            </a:r>
            <a:r>
              <a:rPr lang="es-419" i="1" dirty="0" err="1"/>
              <a:t>estandares</a:t>
            </a:r>
            <a:r>
              <a:rPr lang="es-419" i="1" dirty="0"/>
              <a:t> internacionales  como ISO, HACCP, BPM, BPA  Orgánico entre otros. 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FCAF32D0-1BBF-43A6-AA3A-C4212073E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3" y="198191"/>
            <a:ext cx="9500254" cy="828141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Instituto Peruano de Productos Naturales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6570" y="31536"/>
            <a:ext cx="1198687" cy="160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19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 Subtítulo"/>
          <p:cNvSpPr txBox="1">
            <a:spLocks/>
          </p:cNvSpPr>
          <p:nvPr/>
        </p:nvSpPr>
        <p:spPr>
          <a:xfrm>
            <a:off x="175365" y="1198723"/>
            <a:ext cx="11515892" cy="3528243"/>
          </a:xfrm>
          <a:prstGeom prst="rect">
            <a:avLst/>
          </a:prstGeom>
        </p:spPr>
        <p:txBody>
          <a:bodyPr rtlCol="0">
            <a:noAutofit/>
          </a:bodyPr>
          <a:lstStyle>
            <a:lvl1pPr marL="358775" indent="-358775" algn="l" rtl="0" eaLnBrk="0" fontAlgn="base" hangingPunct="0"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Font typeface="Arial" charset="0"/>
              <a:buChar char="•"/>
              <a:tabLst>
                <a:tab pos="2190750" algn="l"/>
              </a:tabLst>
              <a:defRPr>
                <a:solidFill>
                  <a:srgbClr val="6E6452"/>
                </a:solidFill>
                <a:latin typeface="+mn-lt"/>
                <a:ea typeface="+mn-ea"/>
                <a:cs typeface="+mn-cs"/>
              </a:defRPr>
            </a:lvl1pPr>
            <a:lvl2pPr marL="719138" indent="-358775" algn="l" rtl="0" eaLnBrk="0" fontAlgn="base" hangingPunct="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charset="0"/>
              <a:buChar char="•"/>
              <a:tabLst>
                <a:tab pos="2190750" algn="l"/>
              </a:tabLst>
              <a:defRPr>
                <a:solidFill>
                  <a:srgbClr val="6E6452"/>
                </a:solidFill>
                <a:latin typeface="+mn-lt"/>
              </a:defRPr>
            </a:lvl2pPr>
            <a:lvl3pPr marL="1079500" indent="-358775" algn="l" rtl="0" eaLnBrk="0" fontAlgn="base" hangingPunct="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charset="0"/>
              <a:buChar char="•"/>
              <a:tabLst>
                <a:tab pos="2190750" algn="l"/>
              </a:tabLst>
              <a:defRPr>
                <a:solidFill>
                  <a:srgbClr val="6E6452"/>
                </a:solidFill>
                <a:latin typeface="+mn-lt"/>
              </a:defRPr>
            </a:lvl3pPr>
            <a:lvl4pPr marL="1439863" indent="-358775" algn="l" rtl="0" eaLnBrk="0" fontAlgn="base" hangingPunct="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charset="0"/>
              <a:buChar char="•"/>
              <a:tabLst>
                <a:tab pos="2190750" algn="l"/>
              </a:tabLst>
              <a:defRPr>
                <a:solidFill>
                  <a:srgbClr val="6E6452"/>
                </a:solidFill>
                <a:latin typeface="+mn-lt"/>
              </a:defRPr>
            </a:lvl4pPr>
            <a:lvl5pPr marL="1798638" indent="-358775" algn="l" rtl="0" eaLnBrk="0" fontAlgn="base" hangingPunct="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charset="0"/>
              <a:buChar char="•"/>
              <a:tabLst>
                <a:tab pos="2190750" algn="l"/>
              </a:tabLst>
              <a:defRPr>
                <a:solidFill>
                  <a:srgbClr val="6E6452"/>
                </a:solidFill>
                <a:latin typeface="+mn-lt"/>
              </a:defRPr>
            </a:lvl5pPr>
            <a:lvl6pPr marL="216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6pPr>
            <a:lvl7pPr marL="252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7pPr>
            <a:lvl8pPr marL="288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8pPr>
            <a:lvl9pPr marL="324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s-419" sz="1600" b="1" kern="0" dirty="0">
                <a:solidFill>
                  <a:schemeClr val="accent6">
                    <a:lumMod val="75000"/>
                  </a:schemeClr>
                </a:solidFill>
                <a:latin typeface="Century" panose="02040604050505020304" pitchFamily="18" charset="0"/>
              </a:rPr>
              <a:t>BIOCOMERCIO : </a:t>
            </a:r>
            <a:r>
              <a:rPr lang="es-ES" sz="1600" kern="0" dirty="0">
                <a:solidFill>
                  <a:schemeClr val="tx1"/>
                </a:solidFill>
                <a:latin typeface="Century" panose="02040604050505020304" pitchFamily="18" charset="0"/>
              </a:rPr>
              <a:t>iniciativa de la Conferencia de las Naciones Unidas sobre Comercio y Desarrollo (UNCTAD) lanzada en 1996</a:t>
            </a:r>
            <a:r>
              <a:rPr lang="es-419" sz="1600" kern="0" dirty="0">
                <a:solidFill>
                  <a:schemeClr val="tx1"/>
                </a:solidFill>
                <a:latin typeface="Century" panose="02040604050505020304" pitchFamily="18" charset="0"/>
              </a:rPr>
              <a:t> e</a:t>
            </a:r>
            <a:r>
              <a:rPr lang="es-ES" sz="1600" kern="0" dirty="0">
                <a:solidFill>
                  <a:schemeClr val="tx1"/>
                </a:solidFill>
                <a:latin typeface="Century" panose="02040604050505020304" pitchFamily="18" charset="0"/>
              </a:rPr>
              <a:t>n respuesta a la necesidad de implementar el Convenio sobre la Diversidad Biológica de manera práctica </a:t>
            </a:r>
            <a:r>
              <a:rPr lang="es-419" sz="1600" kern="0" dirty="0">
                <a:solidFill>
                  <a:schemeClr val="tx1"/>
                </a:solidFill>
                <a:latin typeface="Century" panose="02040604050505020304" pitchFamily="18" charset="0"/>
              </a:rPr>
              <a:t>. </a:t>
            </a:r>
            <a:r>
              <a:rPr lang="es-PE" sz="1600" kern="0" dirty="0">
                <a:solidFill>
                  <a:schemeClr val="tx1"/>
                </a:solidFill>
                <a:latin typeface="Century" panose="02040604050505020304" pitchFamily="18" charset="0"/>
              </a:rPr>
              <a:t>Se refiere al conjunto de actividades de: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s-PE" kern="0" dirty="0">
              <a:solidFill>
                <a:srgbClr val="5F5F5F"/>
              </a:solidFill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s-PE" kern="0" dirty="0">
              <a:solidFill>
                <a:srgbClr val="5F5F5F"/>
              </a:solidFill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s-PE" kern="0" dirty="0">
                <a:solidFill>
                  <a:schemeClr val="tx1"/>
                </a:solidFill>
              </a:rPr>
              <a:t>	</a:t>
            </a:r>
            <a:endParaRPr lang="es-419" kern="0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s-419" kern="0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s-419" kern="0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s-PE" sz="1600" kern="0" dirty="0">
                <a:solidFill>
                  <a:schemeClr val="tx1"/>
                </a:solidFill>
                <a:latin typeface="Century" panose="02040604050505020304" pitchFamily="18" charset="0"/>
              </a:rPr>
              <a:t>de bienes y servicios derivados de la </a:t>
            </a:r>
            <a:r>
              <a:rPr lang="es-PE" sz="1600" kern="0" dirty="0">
                <a:solidFill>
                  <a:srgbClr val="C00000"/>
                </a:solidFill>
                <a:latin typeface="Century" panose="02040604050505020304" pitchFamily="18" charset="0"/>
              </a:rPr>
              <a:t>biodiversidad nativa</a:t>
            </a:r>
            <a:endParaRPr lang="es-419" sz="1600" kern="0" dirty="0">
              <a:solidFill>
                <a:srgbClr val="C00000"/>
              </a:solidFill>
              <a:latin typeface="Century" panose="02040604050505020304" pitchFamily="18" charset="0"/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s-PE" sz="1600" kern="0" dirty="0">
                <a:solidFill>
                  <a:srgbClr val="C00000"/>
                </a:solidFill>
                <a:latin typeface="Century" panose="02040604050505020304" pitchFamily="18" charset="0"/>
              </a:rPr>
              <a:t> </a:t>
            </a:r>
            <a:r>
              <a:rPr lang="es-PE" sz="1600" kern="0" dirty="0">
                <a:solidFill>
                  <a:schemeClr val="tx1"/>
                </a:solidFill>
                <a:latin typeface="Century" panose="02040604050505020304" pitchFamily="18" charset="0"/>
              </a:rPr>
              <a:t>(especies, recursos genéticos y ecosistemas), bajo criterios</a:t>
            </a:r>
            <a:endParaRPr lang="es-419" sz="1600" kern="0" dirty="0">
              <a:solidFill>
                <a:schemeClr val="tx1"/>
              </a:solidFill>
              <a:latin typeface="Century" panose="02040604050505020304" pitchFamily="18" charset="0"/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s-PE" sz="1600" kern="0" dirty="0">
                <a:solidFill>
                  <a:schemeClr val="tx1"/>
                </a:solidFill>
                <a:latin typeface="Century" panose="02040604050505020304" pitchFamily="18" charset="0"/>
              </a:rPr>
              <a:t> de </a:t>
            </a:r>
            <a:r>
              <a:rPr lang="es-PE" sz="1600" kern="0" dirty="0">
                <a:solidFill>
                  <a:srgbClr val="C00000"/>
                </a:solidFill>
                <a:latin typeface="Century" panose="02040604050505020304" pitchFamily="18" charset="0"/>
              </a:rPr>
              <a:t>sostenibilidad ambiental, social y económica.</a:t>
            </a:r>
          </a:p>
        </p:txBody>
      </p:sp>
      <p:grpSp>
        <p:nvGrpSpPr>
          <p:cNvPr id="4" name="14 Grupo"/>
          <p:cNvGrpSpPr>
            <a:grpSpLocks/>
          </p:cNvGrpSpPr>
          <p:nvPr/>
        </p:nvGrpSpPr>
        <p:grpSpPr bwMode="auto">
          <a:xfrm>
            <a:off x="1613254" y="1974142"/>
            <a:ext cx="1455737" cy="1425377"/>
            <a:chOff x="899592" y="3681028"/>
            <a:chExt cx="1456944" cy="1424340"/>
          </a:xfrm>
        </p:grpSpPr>
        <p:pic>
          <p:nvPicPr>
            <p:cNvPr id="5" name="6 Imagen" descr="Recoleccion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99592" y="3681028"/>
              <a:ext cx="1456944" cy="109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5 CuadroTexto"/>
            <p:cNvSpPr txBox="1"/>
            <p:nvPr/>
          </p:nvSpPr>
          <p:spPr>
            <a:xfrm>
              <a:off x="1015575" y="4797815"/>
              <a:ext cx="1310773" cy="307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PE" sz="1400" b="1" dirty="0">
                  <a:solidFill>
                    <a:schemeClr val="accent2">
                      <a:lumMod val="75000"/>
                    </a:schemeClr>
                  </a:solidFill>
                </a:rPr>
                <a:t>Recolección</a:t>
              </a:r>
            </a:p>
          </p:txBody>
        </p:sp>
      </p:grpSp>
      <p:grpSp>
        <p:nvGrpSpPr>
          <p:cNvPr id="7" name="15 Grupo"/>
          <p:cNvGrpSpPr>
            <a:grpSpLocks/>
          </p:cNvGrpSpPr>
          <p:nvPr/>
        </p:nvGrpSpPr>
        <p:grpSpPr bwMode="auto">
          <a:xfrm>
            <a:off x="3869307" y="2034299"/>
            <a:ext cx="1455737" cy="1425377"/>
            <a:chOff x="2843808" y="3681028"/>
            <a:chExt cx="1456944" cy="1424340"/>
          </a:xfrm>
        </p:grpSpPr>
        <p:pic>
          <p:nvPicPr>
            <p:cNvPr id="8" name="7 Imagen" descr="Produccion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43808" y="3681028"/>
              <a:ext cx="1456944" cy="109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8 CuadroTexto"/>
            <p:cNvSpPr txBox="1"/>
            <p:nvPr/>
          </p:nvSpPr>
          <p:spPr>
            <a:xfrm>
              <a:off x="2959791" y="4797815"/>
              <a:ext cx="1224978" cy="30755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PE" sz="1400" b="1" dirty="0">
                  <a:solidFill>
                    <a:schemeClr val="accent2">
                      <a:lumMod val="75000"/>
                    </a:schemeClr>
                  </a:solidFill>
                </a:rPr>
                <a:t>Producción</a:t>
              </a:r>
            </a:p>
          </p:txBody>
        </p:sp>
      </p:grpSp>
      <p:grpSp>
        <p:nvGrpSpPr>
          <p:cNvPr id="10" name="16 Grupo"/>
          <p:cNvGrpSpPr>
            <a:grpSpLocks/>
          </p:cNvGrpSpPr>
          <p:nvPr/>
        </p:nvGrpSpPr>
        <p:grpSpPr bwMode="auto">
          <a:xfrm>
            <a:off x="6335328" y="2034299"/>
            <a:ext cx="1511300" cy="1425377"/>
            <a:chOff x="4932040" y="3681028"/>
            <a:chExt cx="1512168" cy="1424340"/>
          </a:xfrm>
        </p:grpSpPr>
        <p:pic>
          <p:nvPicPr>
            <p:cNvPr id="11" name="8 Imagen" descr="Procesamiento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59652" y="3681028"/>
              <a:ext cx="1456944" cy="109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11 CuadroTexto"/>
            <p:cNvSpPr txBox="1"/>
            <p:nvPr/>
          </p:nvSpPr>
          <p:spPr>
            <a:xfrm>
              <a:off x="4932040" y="4797815"/>
              <a:ext cx="1512168" cy="30755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PE" sz="1400" b="1" dirty="0">
                  <a:solidFill>
                    <a:schemeClr val="accent2">
                      <a:lumMod val="75000"/>
                    </a:schemeClr>
                  </a:solidFill>
                </a:rPr>
                <a:t>Procesamiento</a:t>
              </a:r>
            </a:p>
          </p:txBody>
        </p:sp>
      </p:grpSp>
      <p:grpSp>
        <p:nvGrpSpPr>
          <p:cNvPr id="13" name="18 Grupo"/>
          <p:cNvGrpSpPr>
            <a:grpSpLocks/>
          </p:cNvGrpSpPr>
          <p:nvPr/>
        </p:nvGrpSpPr>
        <p:grpSpPr bwMode="auto">
          <a:xfrm>
            <a:off x="8614318" y="1943633"/>
            <a:ext cx="1655763" cy="1425377"/>
            <a:chOff x="6804248" y="3681028"/>
            <a:chExt cx="1656184" cy="1424340"/>
          </a:xfrm>
        </p:grpSpPr>
        <p:pic>
          <p:nvPicPr>
            <p:cNvPr id="14" name="9 Imagen" descr="Comercializacion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903868" y="3681028"/>
              <a:ext cx="1456944" cy="109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14 CuadroTexto"/>
            <p:cNvSpPr txBox="1"/>
            <p:nvPr/>
          </p:nvSpPr>
          <p:spPr>
            <a:xfrm>
              <a:off x="6804248" y="4797815"/>
              <a:ext cx="1656184" cy="30755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PE" sz="1400" b="1" dirty="0">
                  <a:solidFill>
                    <a:schemeClr val="accent2">
                      <a:lumMod val="75000"/>
                    </a:schemeClr>
                  </a:solidFill>
                </a:rPr>
                <a:t>Comercialización</a:t>
              </a:r>
            </a:p>
          </p:txBody>
        </p:sp>
      </p:grpSp>
      <p:grpSp>
        <p:nvGrpSpPr>
          <p:cNvPr id="16" name="24 Grupo"/>
          <p:cNvGrpSpPr>
            <a:grpSpLocks/>
          </p:cNvGrpSpPr>
          <p:nvPr/>
        </p:nvGrpSpPr>
        <p:grpSpPr bwMode="auto">
          <a:xfrm>
            <a:off x="6025963" y="2962845"/>
            <a:ext cx="287338" cy="107950"/>
            <a:chOff x="2339752" y="3933056"/>
            <a:chExt cx="216024" cy="72008"/>
          </a:xfrm>
        </p:grpSpPr>
        <p:sp>
          <p:nvSpPr>
            <p:cNvPr id="17" name="16 Cheurón"/>
            <p:cNvSpPr/>
            <p:nvPr/>
          </p:nvSpPr>
          <p:spPr>
            <a:xfrm>
              <a:off x="2339752" y="3933056"/>
              <a:ext cx="71610" cy="72008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 dirty="0">
                <a:solidFill>
                  <a:schemeClr val="tx1"/>
                </a:solidFill>
              </a:endParaRPr>
            </a:p>
          </p:txBody>
        </p:sp>
        <p:sp>
          <p:nvSpPr>
            <p:cNvPr id="18" name="17 Cheurón"/>
            <p:cNvSpPr/>
            <p:nvPr/>
          </p:nvSpPr>
          <p:spPr>
            <a:xfrm>
              <a:off x="2411362" y="3933056"/>
              <a:ext cx="72804" cy="72008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 dirty="0">
                <a:solidFill>
                  <a:schemeClr val="tx1"/>
                </a:solidFill>
              </a:endParaRPr>
            </a:p>
          </p:txBody>
        </p:sp>
        <p:sp>
          <p:nvSpPr>
            <p:cNvPr id="19" name="18 Cheurón"/>
            <p:cNvSpPr/>
            <p:nvPr/>
          </p:nvSpPr>
          <p:spPr>
            <a:xfrm>
              <a:off x="2484166" y="3933056"/>
              <a:ext cx="71610" cy="72008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28 Grupo"/>
          <p:cNvGrpSpPr>
            <a:grpSpLocks/>
          </p:cNvGrpSpPr>
          <p:nvPr/>
        </p:nvGrpSpPr>
        <p:grpSpPr bwMode="auto">
          <a:xfrm>
            <a:off x="8163978" y="2585575"/>
            <a:ext cx="376954" cy="125481"/>
            <a:chOff x="2339752" y="3933056"/>
            <a:chExt cx="216024" cy="72008"/>
          </a:xfrm>
        </p:grpSpPr>
        <p:sp>
          <p:nvSpPr>
            <p:cNvPr id="21" name="20 Cheurón"/>
            <p:cNvSpPr/>
            <p:nvPr/>
          </p:nvSpPr>
          <p:spPr>
            <a:xfrm>
              <a:off x="2339752" y="3933056"/>
              <a:ext cx="71610" cy="72008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 dirty="0">
                <a:solidFill>
                  <a:schemeClr val="tx1"/>
                </a:solidFill>
              </a:endParaRPr>
            </a:p>
          </p:txBody>
        </p:sp>
        <p:sp>
          <p:nvSpPr>
            <p:cNvPr id="22" name="21 Cheurón"/>
            <p:cNvSpPr/>
            <p:nvPr/>
          </p:nvSpPr>
          <p:spPr>
            <a:xfrm>
              <a:off x="2411362" y="3933056"/>
              <a:ext cx="72804" cy="72008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 dirty="0">
                <a:solidFill>
                  <a:schemeClr val="tx1"/>
                </a:solidFill>
              </a:endParaRPr>
            </a:p>
          </p:txBody>
        </p:sp>
        <p:sp>
          <p:nvSpPr>
            <p:cNvPr id="23" name="22 Cheurón"/>
            <p:cNvSpPr/>
            <p:nvPr/>
          </p:nvSpPr>
          <p:spPr>
            <a:xfrm>
              <a:off x="2484166" y="3933056"/>
              <a:ext cx="71610" cy="72008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 dirty="0">
                <a:solidFill>
                  <a:schemeClr val="tx1"/>
                </a:solidFill>
              </a:endParaRPr>
            </a:p>
          </p:txBody>
        </p:sp>
      </p:grpSp>
      <p:sp>
        <p:nvSpPr>
          <p:cNvPr id="25" name="5 CuadroTexto"/>
          <p:cNvSpPr txBox="1">
            <a:spLocks noChangeArrowheads="1"/>
          </p:cNvSpPr>
          <p:nvPr/>
        </p:nvSpPr>
        <p:spPr bwMode="auto">
          <a:xfrm>
            <a:off x="3306871" y="616976"/>
            <a:ext cx="5234062" cy="720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4900"/>
              </a:lnSpc>
            </a:pPr>
            <a:r>
              <a:rPr lang="es-419" sz="2400" b="1" dirty="0">
                <a:solidFill>
                  <a:schemeClr val="accent6">
                    <a:lumMod val="75000"/>
                  </a:schemeClr>
                </a:solidFill>
              </a:rPr>
              <a:t>IPPN  Y BIOCOMERCIO</a:t>
            </a:r>
            <a:endParaRPr lang="es-PE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1214" y="3476992"/>
            <a:ext cx="5714916" cy="2692667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6278385" y="6352125"/>
            <a:ext cx="49545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400" dirty="0">
                <a:latin typeface="Century" panose="02040604050505020304" pitchFamily="18" charset="0"/>
              </a:rPr>
              <a:t>Cadena de Productos Naturales  en Perú ( BTFP , 2004)</a:t>
            </a:r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id="{FCAF32D0-1BBF-43A6-AA3A-C4212073E2E7}"/>
              </a:ext>
            </a:extLst>
          </p:cNvPr>
          <p:cNvSpPr txBox="1">
            <a:spLocks/>
          </p:cNvSpPr>
          <p:nvPr/>
        </p:nvSpPr>
        <p:spPr>
          <a:xfrm>
            <a:off x="282573" y="198191"/>
            <a:ext cx="9500254" cy="82814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200" b="1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Instituto Peruano de Productos Naturales</a:t>
            </a:r>
          </a:p>
        </p:txBody>
      </p:sp>
      <p:grpSp>
        <p:nvGrpSpPr>
          <p:cNvPr id="29" name="24 Grupo"/>
          <p:cNvGrpSpPr>
            <a:grpSpLocks/>
          </p:cNvGrpSpPr>
          <p:nvPr/>
        </p:nvGrpSpPr>
        <p:grpSpPr bwMode="auto">
          <a:xfrm>
            <a:off x="3306871" y="2585576"/>
            <a:ext cx="467186" cy="143014"/>
            <a:chOff x="2339752" y="3933056"/>
            <a:chExt cx="216024" cy="72008"/>
          </a:xfrm>
        </p:grpSpPr>
        <p:sp>
          <p:nvSpPr>
            <p:cNvPr id="30" name="16 Cheurón"/>
            <p:cNvSpPr/>
            <p:nvPr/>
          </p:nvSpPr>
          <p:spPr>
            <a:xfrm>
              <a:off x="2339752" y="3933056"/>
              <a:ext cx="71610" cy="72008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 dirty="0">
                <a:solidFill>
                  <a:schemeClr val="tx1"/>
                </a:solidFill>
              </a:endParaRPr>
            </a:p>
          </p:txBody>
        </p:sp>
        <p:sp>
          <p:nvSpPr>
            <p:cNvPr id="31" name="17 Cheurón"/>
            <p:cNvSpPr/>
            <p:nvPr/>
          </p:nvSpPr>
          <p:spPr>
            <a:xfrm>
              <a:off x="2411362" y="3933056"/>
              <a:ext cx="72804" cy="72008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 dirty="0">
                <a:solidFill>
                  <a:schemeClr val="tx1"/>
                </a:solidFill>
              </a:endParaRPr>
            </a:p>
          </p:txBody>
        </p:sp>
        <p:sp>
          <p:nvSpPr>
            <p:cNvPr id="32" name="18 Cheurón"/>
            <p:cNvSpPr/>
            <p:nvPr/>
          </p:nvSpPr>
          <p:spPr>
            <a:xfrm>
              <a:off x="2484166" y="3933056"/>
              <a:ext cx="71610" cy="72008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24 Grupo"/>
          <p:cNvGrpSpPr>
            <a:grpSpLocks/>
          </p:cNvGrpSpPr>
          <p:nvPr/>
        </p:nvGrpSpPr>
        <p:grpSpPr bwMode="auto">
          <a:xfrm>
            <a:off x="5737035" y="2585576"/>
            <a:ext cx="420253" cy="143013"/>
            <a:chOff x="2339752" y="3933056"/>
            <a:chExt cx="216024" cy="72008"/>
          </a:xfrm>
        </p:grpSpPr>
        <p:sp>
          <p:nvSpPr>
            <p:cNvPr id="34" name="16 Cheurón"/>
            <p:cNvSpPr/>
            <p:nvPr/>
          </p:nvSpPr>
          <p:spPr>
            <a:xfrm>
              <a:off x="2339752" y="3933056"/>
              <a:ext cx="71610" cy="72008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 dirty="0">
                <a:solidFill>
                  <a:schemeClr val="tx1"/>
                </a:solidFill>
              </a:endParaRPr>
            </a:p>
          </p:txBody>
        </p:sp>
        <p:sp>
          <p:nvSpPr>
            <p:cNvPr id="35" name="17 Cheurón"/>
            <p:cNvSpPr/>
            <p:nvPr/>
          </p:nvSpPr>
          <p:spPr>
            <a:xfrm>
              <a:off x="2411362" y="3933056"/>
              <a:ext cx="72804" cy="72008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 dirty="0">
                <a:solidFill>
                  <a:schemeClr val="tx1"/>
                </a:solidFill>
              </a:endParaRPr>
            </a:p>
          </p:txBody>
        </p:sp>
        <p:sp>
          <p:nvSpPr>
            <p:cNvPr id="36" name="18 Cheurón"/>
            <p:cNvSpPr/>
            <p:nvPr/>
          </p:nvSpPr>
          <p:spPr>
            <a:xfrm>
              <a:off x="2484166" y="3933056"/>
              <a:ext cx="71610" cy="72008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928343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72220" y="1237094"/>
            <a:ext cx="46912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b="1" dirty="0">
                <a:latin typeface="Century" panose="02040604050505020304" pitchFamily="18" charset="0"/>
              </a:rPr>
              <a:t> </a:t>
            </a:r>
            <a:r>
              <a:rPr lang="es-419" b="1" dirty="0">
                <a:solidFill>
                  <a:srgbClr val="CC0000"/>
                </a:solidFill>
                <a:latin typeface="Century" panose="02040604050505020304" pitchFamily="18" charset="0"/>
              </a:rPr>
              <a:t>NORMALIZACION NACIONAL</a:t>
            </a:r>
          </a:p>
          <a:p>
            <a:endParaRPr lang="es-419" b="1" dirty="0">
              <a:latin typeface="Century" panose="020406040505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s-419" b="1" dirty="0">
                <a:latin typeface="Century" panose="02040604050505020304" pitchFamily="18" charset="0"/>
              </a:rPr>
              <a:t>IPPN  Secretaria Técnica del : </a:t>
            </a:r>
          </a:p>
          <a:p>
            <a:pPr marL="285750" indent="-285750">
              <a:buFontTx/>
              <a:buChar char="-"/>
            </a:pPr>
            <a:endParaRPr lang="es-419" b="1" dirty="0">
              <a:latin typeface="Century" panose="02040604050505020304" pitchFamily="18" charset="0"/>
            </a:endParaRPr>
          </a:p>
          <a:p>
            <a:r>
              <a:rPr lang="es-419" b="1" dirty="0">
                <a:latin typeface="Century" panose="02040604050505020304" pitchFamily="18" charset="0"/>
              </a:rPr>
              <a:t> Comité Técnico de Normalización de</a:t>
            </a:r>
          </a:p>
          <a:p>
            <a:r>
              <a:rPr lang="es-419" b="1" dirty="0">
                <a:latin typeface="Century" panose="02040604050505020304" pitchFamily="18" charset="0"/>
              </a:rPr>
              <a:t>          Productos Naturales :</a:t>
            </a:r>
          </a:p>
          <a:p>
            <a:r>
              <a:rPr lang="es-419" b="1" dirty="0">
                <a:latin typeface="Century" panose="02040604050505020304" pitchFamily="18" charset="0"/>
              </a:rPr>
              <a:t>                 SCT </a:t>
            </a:r>
            <a:r>
              <a:rPr lang="es-419" b="1" dirty="0" err="1">
                <a:latin typeface="Century" panose="02040604050505020304" pitchFamily="18" charset="0"/>
              </a:rPr>
              <a:t>Camu</a:t>
            </a:r>
            <a:r>
              <a:rPr lang="es-419" b="1" dirty="0">
                <a:latin typeface="Century" panose="02040604050505020304" pitchFamily="18" charset="0"/>
              </a:rPr>
              <a:t> </a:t>
            </a:r>
            <a:r>
              <a:rPr lang="es-419" b="1" dirty="0" err="1">
                <a:latin typeface="Century" panose="02040604050505020304" pitchFamily="18" charset="0"/>
              </a:rPr>
              <a:t>Camu</a:t>
            </a:r>
            <a:endParaRPr lang="es-419" b="1" dirty="0">
              <a:latin typeface="Century" panose="02040604050505020304" pitchFamily="18" charset="0"/>
            </a:endParaRPr>
          </a:p>
          <a:p>
            <a:r>
              <a:rPr lang="es-419" b="1" dirty="0">
                <a:latin typeface="Century" panose="02040604050505020304" pitchFamily="18" charset="0"/>
              </a:rPr>
              <a:t>                   SCT </a:t>
            </a:r>
            <a:r>
              <a:rPr lang="es-419" b="1" dirty="0" err="1">
                <a:latin typeface="Century" panose="02040604050505020304" pitchFamily="18" charset="0"/>
              </a:rPr>
              <a:t>Yacon</a:t>
            </a:r>
            <a:endParaRPr lang="es-419" b="1" dirty="0">
              <a:latin typeface="Century" panose="02040604050505020304" pitchFamily="18" charset="0"/>
            </a:endParaRPr>
          </a:p>
          <a:p>
            <a:r>
              <a:rPr lang="es-419" b="1" dirty="0">
                <a:latin typeface="Century" panose="02040604050505020304" pitchFamily="18" charset="0"/>
              </a:rPr>
              <a:t>                    SCT Uña de Gato</a:t>
            </a:r>
          </a:p>
          <a:p>
            <a:endParaRPr lang="es-419" b="1" dirty="0">
              <a:latin typeface="Century" panose="02040604050505020304" pitchFamily="18" charset="0"/>
            </a:endParaRPr>
          </a:p>
          <a:p>
            <a:r>
              <a:rPr lang="es-419" b="1" dirty="0">
                <a:latin typeface="Century" panose="02040604050505020304" pitchFamily="18" charset="0"/>
              </a:rPr>
              <a:t>-Miembro CTN Maca, Tara. </a:t>
            </a:r>
            <a:r>
              <a:rPr lang="es-419" b="1" dirty="0" err="1">
                <a:latin typeface="Century" panose="02040604050505020304" pitchFamily="18" charset="0"/>
              </a:rPr>
              <a:t>Lucuma</a:t>
            </a:r>
            <a:r>
              <a:rPr lang="es-419" b="1" dirty="0">
                <a:latin typeface="Century" panose="02040604050505020304" pitchFamily="18" charset="0"/>
              </a:rPr>
              <a:t>, SI</a:t>
            </a:r>
          </a:p>
          <a:p>
            <a:r>
              <a:rPr lang="es-419" b="1" dirty="0">
                <a:latin typeface="Century" panose="02040604050505020304" pitchFamily="18" charset="0"/>
              </a:rPr>
              <a:t>. 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CAF32D0-1BBF-43A6-AA3A-C4212073E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3" y="198191"/>
            <a:ext cx="10968522" cy="828141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Instituto Peruano de Productos Naturales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5701002" y="1140536"/>
            <a:ext cx="578498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dirty="0">
                <a:latin typeface="Century" panose="02040604050505020304" pitchFamily="18" charset="0"/>
              </a:rPr>
              <a:t>NORMALIZACION  permite :</a:t>
            </a:r>
          </a:p>
          <a:p>
            <a:endParaRPr lang="es-419" dirty="0">
              <a:latin typeface="Century" panose="02040604050505020304" pitchFamily="18" charset="0"/>
            </a:endParaRPr>
          </a:p>
          <a:p>
            <a:r>
              <a:rPr lang="es-419" b="1" dirty="0">
                <a:latin typeface="Century" panose="02040604050505020304" pitchFamily="18" charset="0"/>
              </a:rPr>
              <a:t>Estandarización:</a:t>
            </a:r>
          </a:p>
          <a:p>
            <a:r>
              <a:rPr lang="es-419" dirty="0">
                <a:latin typeface="Century" panose="02040604050505020304" pitchFamily="18" charset="0"/>
              </a:rPr>
              <a:t>Establecer criterios uniformes para la producción y procesamiento del recurso, asegurando la calidad del producto final.</a:t>
            </a:r>
          </a:p>
          <a:p>
            <a:endParaRPr lang="es-419" dirty="0">
              <a:latin typeface="Century" panose="02040604050505020304" pitchFamily="18" charset="0"/>
            </a:endParaRPr>
          </a:p>
          <a:p>
            <a:r>
              <a:rPr lang="es-419" b="1" dirty="0">
                <a:latin typeface="Century" panose="02040604050505020304" pitchFamily="18" charset="0"/>
              </a:rPr>
              <a:t>Acceso a mercados:</a:t>
            </a:r>
          </a:p>
          <a:p>
            <a:r>
              <a:rPr lang="es-419" dirty="0">
                <a:latin typeface="Century" panose="02040604050505020304" pitchFamily="18" charset="0"/>
              </a:rPr>
              <a:t>Facilitan la comercialización a nivel nacional e internacional, al garantizar el cumplimiento de estándares de calidad.</a:t>
            </a:r>
          </a:p>
          <a:p>
            <a:endParaRPr lang="es-419" dirty="0">
              <a:latin typeface="Century" panose="02040604050505020304" pitchFamily="18" charset="0"/>
            </a:endParaRPr>
          </a:p>
          <a:p>
            <a:r>
              <a:rPr lang="es-419" b="1" dirty="0">
                <a:latin typeface="Century" panose="02040604050505020304" pitchFamily="18" charset="0"/>
              </a:rPr>
              <a:t>Desarrollo socioeconómico:</a:t>
            </a:r>
          </a:p>
          <a:p>
            <a:r>
              <a:rPr lang="es-419" dirty="0">
                <a:latin typeface="Century" panose="02040604050505020304" pitchFamily="18" charset="0"/>
              </a:rPr>
              <a:t>Contribuyen al desarrollo de las zonas productoras del recurso y su sostenibilidad, generando mayores oportunidades de negocio para los productores.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334" y="351851"/>
            <a:ext cx="560881" cy="73158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2928" y="3740292"/>
            <a:ext cx="2188074" cy="262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87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Marcador de número de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80000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01340EC-F607-42E8-9D3B-1A78F32EF76D}" type="slidenum">
              <a:rPr lang="es-ES" altLang="es-419" sz="10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es-ES" altLang="es-419" sz="1000"/>
          </a:p>
        </p:txBody>
      </p:sp>
      <p:sp>
        <p:nvSpPr>
          <p:cNvPr id="2160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12372" y="1183462"/>
            <a:ext cx="11625133" cy="5383764"/>
          </a:xfrm>
        </p:spPr>
        <p:txBody>
          <a:bodyPr vert="horz" lIns="84992" tIns="42497" rIns="84992" bIns="42497" rtlCol="0">
            <a:normAutofit fontScale="92500" lnSpcReduction="10000"/>
          </a:bodyPr>
          <a:lstStyle/>
          <a:p>
            <a:pPr marL="0" indent="0">
              <a:buClr>
                <a:srgbClr val="FFFF00"/>
              </a:buClr>
              <a:buNone/>
              <a:defRPr/>
            </a:pPr>
            <a:r>
              <a:rPr lang="es-419" altLang="es-419" sz="2300" b="1" dirty="0">
                <a:solidFill>
                  <a:srgbClr val="C00000"/>
                </a:solidFill>
                <a:latin typeface="Century" panose="02040604050505020304" pitchFamily="18" charset="0"/>
              </a:rPr>
              <a:t>SCT</a:t>
            </a:r>
            <a:r>
              <a:rPr lang="es-ES" altLang="es-419" sz="2300" b="1" dirty="0">
                <a:solidFill>
                  <a:srgbClr val="C00000"/>
                </a:solidFill>
                <a:latin typeface="Century" panose="02040604050505020304" pitchFamily="18" charset="0"/>
              </a:rPr>
              <a:t>N</a:t>
            </a:r>
            <a:r>
              <a:rPr lang="es-419" altLang="es-419" sz="2300" b="1" dirty="0">
                <a:solidFill>
                  <a:srgbClr val="C00000"/>
                </a:solidFill>
                <a:latin typeface="Century" panose="02040604050505020304" pitchFamily="18" charset="0"/>
              </a:rPr>
              <a:t> CAMU </a:t>
            </a:r>
            <a:r>
              <a:rPr lang="es-419" altLang="es-419" sz="2300" b="1" dirty="0" err="1">
                <a:solidFill>
                  <a:srgbClr val="C00000"/>
                </a:solidFill>
                <a:latin typeface="Century" panose="02040604050505020304" pitchFamily="18" charset="0"/>
              </a:rPr>
              <a:t>CAMU</a:t>
            </a:r>
            <a:r>
              <a:rPr lang="es-419" altLang="es-419" sz="2300" b="1" dirty="0">
                <a:solidFill>
                  <a:srgbClr val="C00000"/>
                </a:solidFill>
                <a:latin typeface="Century" panose="02040604050505020304" pitchFamily="18" charset="0"/>
              </a:rPr>
              <a:t>  </a:t>
            </a:r>
            <a:r>
              <a:rPr lang="es-419" altLang="es-419" sz="2300" b="1" dirty="0">
                <a:latin typeface="Century" panose="02040604050505020304" pitchFamily="18" charset="0"/>
              </a:rPr>
              <a:t>Normas el</a:t>
            </a:r>
            <a:r>
              <a:rPr lang="es-ES" altLang="es-419" sz="2300" b="1" dirty="0" err="1">
                <a:latin typeface="Century" panose="02040604050505020304" pitchFamily="18" charset="0"/>
              </a:rPr>
              <a:t>aboradas</a:t>
            </a:r>
            <a:r>
              <a:rPr lang="es-ES" altLang="es-419" sz="2300" b="1" dirty="0">
                <a:latin typeface="Century" panose="02040604050505020304" pitchFamily="18" charset="0"/>
              </a:rPr>
              <a:t>	: </a:t>
            </a:r>
            <a:endParaRPr lang="es-419" altLang="es-419" sz="2300" b="1" dirty="0">
              <a:latin typeface="Century" panose="02040604050505020304" pitchFamily="18" charset="0"/>
            </a:endParaRPr>
          </a:p>
          <a:p>
            <a:pPr>
              <a:buClr>
                <a:srgbClr val="FFFF00"/>
              </a:buClr>
              <a:defRPr/>
            </a:pPr>
            <a:r>
              <a:rPr lang="es-ES" altLang="es-419" sz="1700" dirty="0">
                <a:latin typeface="Century" panose="02040604050505020304" pitchFamily="18" charset="0"/>
              </a:rPr>
              <a:t>NTP 011.030:2007  PRODUCTOS NATURALES. </a:t>
            </a:r>
            <a:r>
              <a:rPr lang="es-ES" altLang="es-419" sz="1700" dirty="0" err="1">
                <a:latin typeface="Century" panose="02040604050505020304" pitchFamily="18" charset="0"/>
              </a:rPr>
              <a:t>Camu</a:t>
            </a:r>
            <a:r>
              <a:rPr lang="es-ES" altLang="es-419" sz="1700" dirty="0">
                <a:latin typeface="Century" panose="02040604050505020304" pitchFamily="18" charset="0"/>
              </a:rPr>
              <a:t> </a:t>
            </a:r>
            <a:r>
              <a:rPr lang="es-ES" altLang="es-419" sz="1700" dirty="0" err="1">
                <a:latin typeface="Century" panose="02040604050505020304" pitchFamily="18" charset="0"/>
              </a:rPr>
              <a:t>camu</a:t>
            </a:r>
            <a:r>
              <a:rPr lang="es-ES" altLang="es-419" sz="1700" dirty="0">
                <a:latin typeface="Century" panose="02040604050505020304" pitchFamily="18" charset="0"/>
              </a:rPr>
              <a:t> (</a:t>
            </a:r>
            <a:r>
              <a:rPr lang="es-ES" altLang="es-419" sz="1700" i="1" dirty="0" err="1">
                <a:latin typeface="Century" panose="02040604050505020304" pitchFamily="18" charset="0"/>
              </a:rPr>
              <a:t>Myrciaria</a:t>
            </a:r>
            <a:r>
              <a:rPr lang="es-ES" altLang="es-419" sz="1700" i="1" dirty="0">
                <a:latin typeface="Century" panose="02040604050505020304" pitchFamily="18" charset="0"/>
              </a:rPr>
              <a:t> </a:t>
            </a:r>
            <a:r>
              <a:rPr lang="es-ES" altLang="es-419" sz="1700" i="1" dirty="0" err="1">
                <a:latin typeface="Century" panose="02040604050505020304" pitchFamily="18" charset="0"/>
              </a:rPr>
              <a:t>dubia</a:t>
            </a:r>
            <a:r>
              <a:rPr lang="es-ES" altLang="es-419" sz="1700" i="1" dirty="0">
                <a:latin typeface="Century" panose="02040604050505020304" pitchFamily="18" charset="0"/>
              </a:rPr>
              <a:t> H.B.K. Mc </a:t>
            </a:r>
            <a:r>
              <a:rPr lang="es-ES" altLang="es-419" sz="1700" i="1" dirty="0" err="1">
                <a:latin typeface="Century" panose="02040604050505020304" pitchFamily="18" charset="0"/>
              </a:rPr>
              <a:t>Vaugh</a:t>
            </a:r>
            <a:r>
              <a:rPr lang="es-ES" altLang="es-419" sz="1700" dirty="0">
                <a:latin typeface="Century" panose="02040604050505020304" pitchFamily="18" charset="0"/>
              </a:rPr>
              <a:t>) Definiciones, clasificación y requisitos.</a:t>
            </a:r>
          </a:p>
          <a:p>
            <a:pPr>
              <a:defRPr/>
            </a:pPr>
            <a:r>
              <a:rPr lang="es-ES" altLang="es-419" sz="1700" dirty="0">
                <a:latin typeface="Century" panose="02040604050505020304" pitchFamily="18" charset="0"/>
              </a:rPr>
              <a:t>NTP 011.031:2007 PRODUCTOS NATURALES. Pulpa de </a:t>
            </a:r>
            <a:r>
              <a:rPr lang="es-ES" altLang="es-419" sz="1700" dirty="0" err="1">
                <a:latin typeface="Century" panose="02040604050505020304" pitchFamily="18" charset="0"/>
              </a:rPr>
              <a:t>Camu</a:t>
            </a:r>
            <a:r>
              <a:rPr lang="es-ES" altLang="es-419" sz="1700" dirty="0">
                <a:latin typeface="Century" panose="02040604050505020304" pitchFamily="18" charset="0"/>
              </a:rPr>
              <a:t> </a:t>
            </a:r>
            <a:r>
              <a:rPr lang="es-ES" altLang="es-419" sz="1700" dirty="0" err="1">
                <a:latin typeface="Century" panose="02040604050505020304" pitchFamily="18" charset="0"/>
              </a:rPr>
              <a:t>camu</a:t>
            </a:r>
            <a:r>
              <a:rPr lang="es-ES" altLang="es-419" sz="1700" dirty="0">
                <a:latin typeface="Century" panose="02040604050505020304" pitchFamily="18" charset="0"/>
              </a:rPr>
              <a:t>   (</a:t>
            </a:r>
            <a:r>
              <a:rPr lang="es-ES" altLang="es-419" sz="1700" i="1" dirty="0" err="1">
                <a:latin typeface="Century" panose="02040604050505020304" pitchFamily="18" charset="0"/>
              </a:rPr>
              <a:t>Myrciaria</a:t>
            </a:r>
            <a:r>
              <a:rPr lang="es-ES" altLang="es-419" sz="1700" i="1" dirty="0">
                <a:latin typeface="Century" panose="02040604050505020304" pitchFamily="18" charset="0"/>
              </a:rPr>
              <a:t> </a:t>
            </a:r>
            <a:r>
              <a:rPr lang="es-ES" altLang="es-419" sz="1700" i="1" dirty="0" err="1">
                <a:latin typeface="Century" panose="02040604050505020304" pitchFamily="18" charset="0"/>
              </a:rPr>
              <a:t>dubia</a:t>
            </a:r>
            <a:r>
              <a:rPr lang="es-ES" altLang="es-419" sz="1700" i="1" dirty="0">
                <a:latin typeface="Century" panose="02040604050505020304" pitchFamily="18" charset="0"/>
              </a:rPr>
              <a:t> H.B.K. Mc </a:t>
            </a:r>
            <a:r>
              <a:rPr lang="es-ES" altLang="es-419" sz="1700" i="1" dirty="0" err="1">
                <a:latin typeface="Century" panose="02040604050505020304" pitchFamily="18" charset="0"/>
              </a:rPr>
              <a:t>Vaugh</a:t>
            </a:r>
            <a:r>
              <a:rPr lang="es-ES" altLang="es-419" sz="1700" dirty="0">
                <a:latin typeface="Century" panose="02040604050505020304" pitchFamily="18" charset="0"/>
              </a:rPr>
              <a:t>) Definiciones y requisitos .</a:t>
            </a:r>
          </a:p>
          <a:p>
            <a:pPr>
              <a:defRPr/>
            </a:pPr>
            <a:r>
              <a:rPr lang="es-ES" altLang="es-419" sz="1700" dirty="0">
                <a:latin typeface="Century" panose="02040604050505020304" pitchFamily="18" charset="0"/>
              </a:rPr>
              <a:t> </a:t>
            </a:r>
            <a:r>
              <a:rPr lang="es-ES_tradnl" altLang="es-419" sz="1700" dirty="0">
                <a:latin typeface="Century" panose="02040604050505020304" pitchFamily="18" charset="0"/>
              </a:rPr>
              <a:t>NTP 011.032  2009  PRODUCTOS NATURALES.        Buenas Prácticas Agrícolas para el cultivo de </a:t>
            </a:r>
            <a:r>
              <a:rPr lang="es-ES_tradnl" altLang="es-419" sz="1700" dirty="0" err="1">
                <a:latin typeface="Century" panose="02040604050505020304" pitchFamily="18" charset="0"/>
              </a:rPr>
              <a:t>camu</a:t>
            </a:r>
            <a:r>
              <a:rPr lang="es-ES_tradnl" altLang="es-419" sz="1700" dirty="0">
                <a:latin typeface="Century" panose="02040604050505020304" pitchFamily="18" charset="0"/>
              </a:rPr>
              <a:t> </a:t>
            </a:r>
            <a:r>
              <a:rPr lang="es-ES_tradnl" altLang="es-419" sz="1700" dirty="0" err="1">
                <a:latin typeface="Century" panose="02040604050505020304" pitchFamily="18" charset="0"/>
              </a:rPr>
              <a:t>camu</a:t>
            </a:r>
            <a:r>
              <a:rPr lang="es-ES_tradnl" altLang="es-419" sz="1700" dirty="0">
                <a:latin typeface="Century" panose="02040604050505020304" pitchFamily="18" charset="0"/>
              </a:rPr>
              <a:t> </a:t>
            </a:r>
            <a:r>
              <a:rPr lang="es-ES" altLang="es-419" sz="1700" dirty="0">
                <a:latin typeface="Century" panose="02040604050505020304" pitchFamily="18" charset="0"/>
              </a:rPr>
              <a:t>arbustivo (</a:t>
            </a:r>
            <a:r>
              <a:rPr lang="es-ES" altLang="es-419" sz="1700" i="1" dirty="0" err="1">
                <a:latin typeface="Century" panose="02040604050505020304" pitchFamily="18" charset="0"/>
              </a:rPr>
              <a:t>Myrciaria</a:t>
            </a:r>
            <a:r>
              <a:rPr lang="es-ES" altLang="es-419" sz="1700" i="1" dirty="0">
                <a:latin typeface="Century" panose="02040604050505020304" pitchFamily="18" charset="0"/>
              </a:rPr>
              <a:t> </a:t>
            </a:r>
            <a:r>
              <a:rPr lang="es-ES" altLang="es-419" sz="1700" i="1" dirty="0" err="1">
                <a:latin typeface="Century" panose="02040604050505020304" pitchFamily="18" charset="0"/>
              </a:rPr>
              <a:t>dubia</a:t>
            </a:r>
            <a:r>
              <a:rPr lang="es-ES" altLang="es-419" sz="1700" i="1" dirty="0">
                <a:latin typeface="Century" panose="02040604050505020304" pitchFamily="18" charset="0"/>
              </a:rPr>
              <a:t> H.B.K. Mc </a:t>
            </a:r>
            <a:r>
              <a:rPr lang="es-ES" altLang="es-419" sz="1700" i="1" dirty="0" err="1">
                <a:latin typeface="Century" panose="02040604050505020304" pitchFamily="18" charset="0"/>
              </a:rPr>
              <a:t>Vaugh</a:t>
            </a:r>
            <a:r>
              <a:rPr lang="es-ES" altLang="es-419" sz="1700" dirty="0">
                <a:latin typeface="Century" panose="02040604050505020304" pitchFamily="18" charset="0"/>
              </a:rPr>
              <a:t>).</a:t>
            </a:r>
          </a:p>
          <a:p>
            <a:pPr>
              <a:defRPr/>
            </a:pPr>
            <a:r>
              <a:rPr lang="es-ES" altLang="es-419" sz="1700" dirty="0">
                <a:latin typeface="Century" panose="02040604050505020304" pitchFamily="18" charset="0"/>
              </a:rPr>
              <a:t> </a:t>
            </a:r>
            <a:r>
              <a:rPr lang="es-ES_tradnl" altLang="es-419" sz="1700" dirty="0">
                <a:latin typeface="Century" panose="02040604050505020304" pitchFamily="18" charset="0"/>
              </a:rPr>
              <a:t>NTP 011.033</a:t>
            </a:r>
            <a:r>
              <a:rPr lang="es-ES" altLang="es-419" sz="1700" dirty="0">
                <a:latin typeface="Century" panose="02040604050505020304" pitchFamily="18" charset="0"/>
              </a:rPr>
              <a:t>  2009 </a:t>
            </a:r>
            <a:r>
              <a:rPr lang="es-ES_tradnl" altLang="es-419" sz="1700" dirty="0">
                <a:latin typeface="Century" panose="02040604050505020304" pitchFamily="18" charset="0"/>
              </a:rPr>
              <a:t>PRODUCTOS NATURALES. Buenas Prácticas de Manufactura para la elaboración de la pulpa de </a:t>
            </a:r>
            <a:r>
              <a:rPr lang="es-ES" altLang="es-419" sz="1700" dirty="0" err="1">
                <a:latin typeface="Century" panose="02040604050505020304" pitchFamily="18" charset="0"/>
              </a:rPr>
              <a:t>Camu</a:t>
            </a:r>
            <a:r>
              <a:rPr lang="es-ES" altLang="es-419" sz="1700" dirty="0">
                <a:latin typeface="Century" panose="02040604050505020304" pitchFamily="18" charset="0"/>
              </a:rPr>
              <a:t> </a:t>
            </a:r>
            <a:r>
              <a:rPr lang="es-ES" altLang="es-419" sz="1700" dirty="0" err="1">
                <a:latin typeface="Century" panose="02040604050505020304" pitchFamily="18" charset="0"/>
              </a:rPr>
              <a:t>camu</a:t>
            </a:r>
            <a:r>
              <a:rPr lang="es-ES" altLang="es-419" sz="1700" dirty="0">
                <a:latin typeface="Century" panose="02040604050505020304" pitchFamily="18" charset="0"/>
              </a:rPr>
              <a:t> (</a:t>
            </a:r>
            <a:r>
              <a:rPr lang="es-ES" altLang="es-419" sz="1700" i="1" dirty="0" err="1">
                <a:latin typeface="Century" panose="02040604050505020304" pitchFamily="18" charset="0"/>
              </a:rPr>
              <a:t>Myrciaria</a:t>
            </a:r>
            <a:r>
              <a:rPr lang="es-ES" altLang="es-419" sz="1700" i="1" dirty="0">
                <a:latin typeface="Century" panose="02040604050505020304" pitchFamily="18" charset="0"/>
              </a:rPr>
              <a:t> </a:t>
            </a:r>
            <a:r>
              <a:rPr lang="es-ES" altLang="es-419" sz="1700" i="1" dirty="0" err="1">
                <a:latin typeface="Century" panose="02040604050505020304" pitchFamily="18" charset="0"/>
              </a:rPr>
              <a:t>dubia</a:t>
            </a:r>
            <a:r>
              <a:rPr lang="es-ES" altLang="es-419" sz="1700" i="1" dirty="0">
                <a:latin typeface="Century" panose="02040604050505020304" pitchFamily="18" charset="0"/>
              </a:rPr>
              <a:t> H.B.K. Mc </a:t>
            </a:r>
            <a:r>
              <a:rPr lang="es-ES" altLang="es-419" sz="1700" i="1" dirty="0" err="1">
                <a:latin typeface="Century" panose="02040604050505020304" pitchFamily="18" charset="0"/>
              </a:rPr>
              <a:t>Vaugh</a:t>
            </a:r>
            <a:r>
              <a:rPr lang="es-ES" altLang="es-419" sz="1700" dirty="0">
                <a:latin typeface="Century" panose="02040604050505020304" pitchFamily="18" charset="0"/>
              </a:rPr>
              <a:t>). </a:t>
            </a:r>
            <a:endParaRPr lang="es-419" altLang="es-419" sz="1700" dirty="0">
              <a:latin typeface="Century" panose="02040604050505020304" pitchFamily="18" charset="0"/>
            </a:endParaRPr>
          </a:p>
          <a:p>
            <a:pPr marL="0" indent="0">
              <a:buNone/>
              <a:defRPr/>
            </a:pPr>
            <a:endParaRPr lang="es-419" altLang="es-419" sz="2300" dirty="0">
              <a:solidFill>
                <a:schemeClr val="accent2">
                  <a:lumMod val="75000"/>
                </a:schemeClr>
              </a:solidFill>
              <a:latin typeface="Century" panose="02040604050505020304" pitchFamily="18" charset="0"/>
            </a:endParaRPr>
          </a:p>
          <a:p>
            <a:pPr marL="0" indent="0">
              <a:buNone/>
              <a:defRPr/>
            </a:pPr>
            <a:r>
              <a:rPr lang="es-419" altLang="es-419" sz="2300" b="1" dirty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 SCTN YACON  </a:t>
            </a:r>
            <a:r>
              <a:rPr lang="es-419" altLang="es-419" sz="2300" b="1" dirty="0">
                <a:latin typeface="Century" panose="02040604050505020304" pitchFamily="18" charset="0"/>
              </a:rPr>
              <a:t>Normas elaboradas	: </a:t>
            </a:r>
          </a:p>
          <a:p>
            <a:pPr>
              <a:defRPr/>
            </a:pPr>
            <a:r>
              <a:rPr lang="es-419" altLang="es-419" sz="1700" b="1" dirty="0">
                <a:latin typeface="Century" panose="02040604050505020304" pitchFamily="18" charset="0"/>
              </a:rPr>
              <a:t>NTP 011.350:2006 PRODUCTOS NATURALES. </a:t>
            </a:r>
            <a:r>
              <a:rPr lang="es-419" altLang="es-419" sz="1700" b="1" dirty="0" err="1">
                <a:latin typeface="Century" panose="02040604050505020304" pitchFamily="18" charset="0"/>
              </a:rPr>
              <a:t>Yacón</a:t>
            </a:r>
            <a:r>
              <a:rPr lang="es-419" altLang="es-419" sz="1700" b="1" dirty="0">
                <a:latin typeface="Century" panose="02040604050505020304" pitchFamily="18" charset="0"/>
              </a:rPr>
              <a:t> (</a:t>
            </a:r>
            <a:r>
              <a:rPr lang="es-419" altLang="es-419" sz="1700" b="1" i="1" dirty="0" err="1">
                <a:latin typeface="Century" panose="02040604050505020304" pitchFamily="18" charset="0"/>
              </a:rPr>
              <a:t>Smallanthus</a:t>
            </a:r>
            <a:r>
              <a:rPr lang="es-419" altLang="es-419" sz="1700" b="1" i="1" dirty="0">
                <a:latin typeface="Century" panose="02040604050505020304" pitchFamily="18" charset="0"/>
              </a:rPr>
              <a:t> </a:t>
            </a:r>
            <a:r>
              <a:rPr lang="es-419" altLang="es-419" sz="1700" b="1" i="1" dirty="0" err="1">
                <a:latin typeface="Century" panose="02040604050505020304" pitchFamily="18" charset="0"/>
              </a:rPr>
              <a:t>sonchifolius</a:t>
            </a:r>
            <a:r>
              <a:rPr lang="es-419" altLang="es-419" sz="1700" b="1" dirty="0">
                <a:latin typeface="Century" panose="02040604050505020304" pitchFamily="18" charset="0"/>
              </a:rPr>
              <a:t> )Definiciones, clasificación y requisitos:</a:t>
            </a:r>
          </a:p>
          <a:p>
            <a:pPr marL="0" indent="0">
              <a:buNone/>
              <a:defRPr/>
            </a:pPr>
            <a:r>
              <a:rPr lang="es-419" altLang="es-419" sz="1500" dirty="0">
                <a:latin typeface="Century" panose="02040604050505020304" pitchFamily="18" charset="0"/>
              </a:rPr>
              <a:t>   Posteriormente actualizada como :</a:t>
            </a:r>
          </a:p>
          <a:p>
            <a:pPr marL="0" indent="0">
              <a:buNone/>
              <a:defRPr/>
            </a:pPr>
            <a:r>
              <a:rPr lang="es-419" altLang="es-419" sz="1500" dirty="0">
                <a:latin typeface="Century" panose="02040604050505020304" pitchFamily="18" charset="0"/>
              </a:rPr>
              <a:t>   NTP NA 0087:2011 PRODUCTOS NATURALES. </a:t>
            </a:r>
            <a:r>
              <a:rPr lang="es-419" altLang="es-419" sz="1500" dirty="0" err="1">
                <a:latin typeface="Century" panose="02040604050505020304" pitchFamily="18" charset="0"/>
              </a:rPr>
              <a:t>Yacon</a:t>
            </a:r>
            <a:r>
              <a:rPr lang="es-419" altLang="es-419" sz="1500" dirty="0">
                <a:latin typeface="Century" panose="02040604050505020304" pitchFamily="18" charset="0"/>
              </a:rPr>
              <a:t> (</a:t>
            </a:r>
            <a:r>
              <a:rPr lang="es-419" altLang="es-419" sz="1500" i="1" dirty="0" err="1">
                <a:latin typeface="Century" panose="02040604050505020304" pitchFamily="18" charset="0"/>
              </a:rPr>
              <a:t>Smallanthus</a:t>
            </a:r>
            <a:r>
              <a:rPr lang="es-419" altLang="es-419" sz="1500" i="1" dirty="0">
                <a:latin typeface="Century" panose="02040604050505020304" pitchFamily="18" charset="0"/>
              </a:rPr>
              <a:t> </a:t>
            </a:r>
            <a:r>
              <a:rPr lang="es-419" altLang="es-419" sz="1500" i="1" dirty="0" err="1">
                <a:latin typeface="Century" panose="02040604050505020304" pitchFamily="18" charset="0"/>
              </a:rPr>
              <a:t>sonchifolius</a:t>
            </a:r>
            <a:r>
              <a:rPr lang="es-419" altLang="es-419" sz="1500" dirty="0">
                <a:latin typeface="Century" panose="02040604050505020304" pitchFamily="18" charset="0"/>
              </a:rPr>
              <a:t>) Definiciones, clasificación y requisitos.</a:t>
            </a:r>
          </a:p>
          <a:p>
            <a:pPr marL="0" indent="0">
              <a:buNone/>
              <a:defRPr/>
            </a:pPr>
            <a:r>
              <a:rPr lang="es-419" altLang="es-419" sz="1500" dirty="0">
                <a:latin typeface="Century" panose="02040604050505020304" pitchFamily="18" charset="0"/>
              </a:rPr>
              <a:t>   NTP 205.005:2018: Raíces </a:t>
            </a:r>
            <a:r>
              <a:rPr lang="es-419" altLang="es-419" sz="1500" dirty="0" err="1">
                <a:latin typeface="Century" panose="02040604050505020304" pitchFamily="18" charset="0"/>
              </a:rPr>
              <a:t>reservantes</a:t>
            </a:r>
            <a:r>
              <a:rPr lang="es-419" altLang="es-419" sz="1500" dirty="0">
                <a:latin typeface="Century" panose="02040604050505020304" pitchFamily="18" charset="0"/>
              </a:rPr>
              <a:t> de </a:t>
            </a:r>
            <a:r>
              <a:rPr lang="es-419" altLang="es-419" sz="1500" dirty="0" err="1">
                <a:latin typeface="Century" panose="02040604050505020304" pitchFamily="18" charset="0"/>
              </a:rPr>
              <a:t>yacón</a:t>
            </a:r>
            <a:r>
              <a:rPr lang="es-419" altLang="es-419" sz="1500" dirty="0">
                <a:latin typeface="Century" panose="02040604050505020304" pitchFamily="18" charset="0"/>
              </a:rPr>
              <a:t> (</a:t>
            </a:r>
            <a:r>
              <a:rPr lang="es-419" altLang="es-419" sz="1500" i="1" dirty="0" err="1">
                <a:latin typeface="Century" panose="02040604050505020304" pitchFamily="18" charset="0"/>
              </a:rPr>
              <a:t>Smallanthus</a:t>
            </a:r>
            <a:r>
              <a:rPr lang="es-419" altLang="es-419" sz="1500" i="1" dirty="0">
                <a:latin typeface="Century" panose="02040604050505020304" pitchFamily="18" charset="0"/>
              </a:rPr>
              <a:t> </a:t>
            </a:r>
            <a:r>
              <a:rPr lang="es-419" altLang="es-419" sz="1500" i="1" dirty="0" err="1">
                <a:latin typeface="Century" panose="02040604050505020304" pitchFamily="18" charset="0"/>
              </a:rPr>
              <a:t>sonchifolius</a:t>
            </a:r>
            <a:r>
              <a:rPr lang="es-419" altLang="es-419" sz="1500" dirty="0">
                <a:latin typeface="Century" panose="02040604050505020304" pitchFamily="18" charset="0"/>
              </a:rPr>
              <a:t>). Definiciones, clasificación y requisitos )</a:t>
            </a:r>
          </a:p>
          <a:p>
            <a:pPr marL="0" indent="0">
              <a:buNone/>
              <a:defRPr/>
            </a:pPr>
            <a:endParaRPr lang="es-419" altLang="es-419" sz="1500" dirty="0">
              <a:latin typeface="Century" panose="02040604050505020304" pitchFamily="18" charset="0"/>
            </a:endParaRPr>
          </a:p>
          <a:p>
            <a:pPr>
              <a:defRPr/>
            </a:pPr>
            <a:r>
              <a:rPr lang="es-419" altLang="es-419" sz="1700" b="1" dirty="0">
                <a:latin typeface="Century" panose="02040604050505020304" pitchFamily="18" charset="0"/>
              </a:rPr>
              <a:t>NTP 011.351:2007 PRODUCTOS NATURALES. Hojas de </a:t>
            </a:r>
            <a:r>
              <a:rPr lang="es-419" altLang="es-419" sz="1700" b="1" dirty="0" err="1">
                <a:latin typeface="Century" panose="02040604050505020304" pitchFamily="18" charset="0"/>
              </a:rPr>
              <a:t>Yacón</a:t>
            </a:r>
            <a:r>
              <a:rPr lang="es-419" altLang="es-419" sz="1700" b="1" dirty="0">
                <a:latin typeface="Century" panose="02040604050505020304" pitchFamily="18" charset="0"/>
              </a:rPr>
              <a:t> (</a:t>
            </a:r>
            <a:r>
              <a:rPr lang="es-419" altLang="es-419" sz="1700" b="1" i="1" dirty="0" err="1">
                <a:latin typeface="Century" panose="02040604050505020304" pitchFamily="18" charset="0"/>
              </a:rPr>
              <a:t>Smallanthus</a:t>
            </a:r>
            <a:r>
              <a:rPr lang="es-419" altLang="es-419" sz="1700" b="1" i="1" dirty="0">
                <a:latin typeface="Century" panose="02040604050505020304" pitchFamily="18" charset="0"/>
              </a:rPr>
              <a:t> </a:t>
            </a:r>
            <a:r>
              <a:rPr lang="es-419" altLang="es-419" sz="1700" b="1" i="1" dirty="0" err="1">
                <a:latin typeface="Century" panose="02040604050505020304" pitchFamily="18" charset="0"/>
              </a:rPr>
              <a:t>sonchifolius</a:t>
            </a:r>
            <a:r>
              <a:rPr lang="es-419" altLang="es-419" sz="1700" b="1" dirty="0">
                <a:latin typeface="Century" panose="02040604050505020304" pitchFamily="18" charset="0"/>
              </a:rPr>
              <a:t>) Requisitos     </a:t>
            </a:r>
            <a:endParaRPr lang="es-ES_tradnl" altLang="es-419" sz="1700" b="1" dirty="0"/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title"/>
          </p:nvPr>
        </p:nvSpPr>
        <p:spPr>
          <a:xfrm>
            <a:off x="1083365" y="375781"/>
            <a:ext cx="8199784" cy="40940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ES" altLang="es-419" sz="2585" dirty="0">
                <a:solidFill>
                  <a:srgbClr val="FFFF00"/>
                </a:solidFill>
                <a:latin typeface="Tahoma" panose="020B0604030504040204" pitchFamily="34" charset="0"/>
              </a:rPr>
              <a:t> </a:t>
            </a:r>
            <a:r>
              <a:rPr lang="es-419" altLang="es-419" sz="2585" dirty="0">
                <a:solidFill>
                  <a:srgbClr val="FFFF00"/>
                </a:solidFill>
                <a:latin typeface="Tahoma" panose="020B0604030504040204" pitchFamily="34" charset="0"/>
              </a:rPr>
              <a:t>     </a:t>
            </a:r>
            <a:r>
              <a:rPr lang="es-419" altLang="es-419" sz="2585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 </a:t>
            </a:r>
            <a:br>
              <a:rPr lang="es-419" altLang="es-419" sz="2585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</a:br>
            <a:r>
              <a:rPr lang="es-ES" altLang="es-419" sz="2585" b="1" dirty="0">
                <a:solidFill>
                  <a:schemeClr val="accent6">
                    <a:lumMod val="75000"/>
                  </a:schemeClr>
                </a:solidFill>
                <a:latin typeface="Century" panose="02040604050505020304" pitchFamily="18" charset="0"/>
              </a:rPr>
              <a:t>Comité Técnico de Normalización </a:t>
            </a:r>
            <a:r>
              <a:rPr lang="es-419" altLang="es-419" sz="2585" b="1" dirty="0">
                <a:solidFill>
                  <a:schemeClr val="accent6">
                    <a:lumMod val="75000"/>
                  </a:schemeClr>
                </a:solidFill>
                <a:latin typeface="Century" panose="02040604050505020304" pitchFamily="18" charset="0"/>
              </a:rPr>
              <a:t> de Productos Naturales</a:t>
            </a:r>
            <a:br>
              <a:rPr lang="es-419" altLang="es-419" sz="2585" dirty="0">
                <a:solidFill>
                  <a:srgbClr val="FF0000"/>
                </a:solidFill>
                <a:latin typeface="Century" panose="02040604050505020304" pitchFamily="18" charset="0"/>
              </a:rPr>
            </a:br>
            <a:endParaRPr lang="es-ES" altLang="es-419" sz="2585" dirty="0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  <p:pic>
        <p:nvPicPr>
          <p:cNvPr id="443398" name="Picture 7" descr="logo ipp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2669" y="375780"/>
            <a:ext cx="894836" cy="116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8657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6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6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60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60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60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60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60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60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60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60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60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60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60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60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60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60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60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60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60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60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606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606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6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82573" y="944286"/>
            <a:ext cx="602177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 b="1" dirty="0">
                <a:latin typeface="Century" panose="02040604050505020304" pitchFamily="18" charset="0"/>
              </a:rPr>
              <a:t> REGULACION INTERNACIONAL</a:t>
            </a:r>
          </a:p>
          <a:p>
            <a:endParaRPr lang="es-419" b="1" dirty="0">
              <a:latin typeface="Century" panose="02040604050505020304" pitchFamily="18" charset="0"/>
            </a:endParaRPr>
          </a:p>
          <a:p>
            <a:pPr algn="ctr"/>
            <a:r>
              <a:rPr lang="es-419" b="1" dirty="0">
                <a:latin typeface="Century" panose="02040604050505020304" pitchFamily="18" charset="0"/>
              </a:rPr>
              <a:t> </a:t>
            </a:r>
            <a:r>
              <a:rPr lang="es-419" b="1" dirty="0">
                <a:solidFill>
                  <a:srgbClr val="59994C"/>
                </a:solidFill>
                <a:latin typeface="Century" panose="02040604050505020304" pitchFamily="18" charset="0"/>
              </a:rPr>
              <a:t>  Proyecto X.9 PROMFI- CYTED  </a:t>
            </a:r>
          </a:p>
          <a:p>
            <a:pPr algn="ctr"/>
            <a:r>
              <a:rPr lang="es-419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“Monografías de Calidad, Seguridad y Eficacia de Plantas Medicinales Iberoamericanas”</a:t>
            </a:r>
          </a:p>
          <a:p>
            <a:r>
              <a:rPr lang="es-419" b="1" dirty="0">
                <a:latin typeface="Century" panose="02040604050505020304" pitchFamily="18" charset="0"/>
              </a:rPr>
              <a:t>                              </a:t>
            </a:r>
          </a:p>
          <a:p>
            <a:pPr algn="ctr"/>
            <a:r>
              <a:rPr lang="es-419" b="1" dirty="0">
                <a:latin typeface="Century" panose="02040604050505020304" pitchFamily="18" charset="0"/>
              </a:rPr>
              <a:t>Red Iberoamericana de  Productos </a:t>
            </a:r>
            <a:r>
              <a:rPr lang="es-419" b="1" dirty="0" err="1">
                <a:latin typeface="Century" panose="02040604050505020304" pitchFamily="18" charset="0"/>
              </a:rPr>
              <a:t>Fitofarmacéuticos</a:t>
            </a:r>
            <a:r>
              <a:rPr lang="es-419" b="1" dirty="0">
                <a:latin typeface="Century" panose="02040604050505020304" pitchFamily="18" charset="0"/>
              </a:rPr>
              <a:t> RIPROFITO  </a:t>
            </a:r>
          </a:p>
          <a:p>
            <a:pPr algn="ctr"/>
            <a:r>
              <a:rPr lang="es-419" sz="1600" b="1" dirty="0">
                <a:latin typeface="Century" panose="02040604050505020304" pitchFamily="18" charset="0"/>
              </a:rPr>
              <a:t>Sub Programa de  </a:t>
            </a:r>
            <a:r>
              <a:rPr lang="es-419" sz="1600" b="1" dirty="0" err="1">
                <a:latin typeface="Century" panose="02040604050505020304" pitchFamily="18" charset="0"/>
              </a:rPr>
              <a:t>Quimica</a:t>
            </a:r>
            <a:r>
              <a:rPr lang="es-419" sz="1600" b="1" dirty="0">
                <a:latin typeface="Century" panose="02040604050505020304" pitchFamily="18" charset="0"/>
              </a:rPr>
              <a:t> Fina Farmacéutica</a:t>
            </a:r>
          </a:p>
          <a:p>
            <a:pPr algn="ctr"/>
            <a:r>
              <a:rPr lang="es-419" sz="24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Programa Iberoamericano de Ciencia y Tecnología </a:t>
            </a:r>
            <a:r>
              <a:rPr lang="es-419" sz="28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CYTED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CAF32D0-1BBF-43A6-AA3A-C4212073E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3" y="198191"/>
            <a:ext cx="10968522" cy="828141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Instituto Peruano de Productos Naturales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1277" y="96035"/>
            <a:ext cx="713229" cy="93029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043505" y="1185188"/>
            <a:ext cx="42075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dirty="0"/>
              <a:t> Entre ellas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Uña de Gato    (</a:t>
            </a:r>
            <a:r>
              <a:rPr lang="es-419" i="1" dirty="0" err="1"/>
              <a:t>Uncaria</a:t>
            </a:r>
            <a:r>
              <a:rPr lang="es-419" i="1" dirty="0"/>
              <a:t> tomentosa</a:t>
            </a:r>
            <a:r>
              <a:rPr lang="es-419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Maca (</a:t>
            </a:r>
            <a:r>
              <a:rPr lang="es-419" i="1" dirty="0" err="1"/>
              <a:t>Lepidium</a:t>
            </a:r>
            <a:r>
              <a:rPr lang="es-419" i="1" dirty="0"/>
              <a:t> </a:t>
            </a:r>
            <a:r>
              <a:rPr lang="es-419" i="1" dirty="0" err="1"/>
              <a:t>meyenii</a:t>
            </a:r>
            <a:r>
              <a:rPr lang="es-419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Sangre de Grado (</a:t>
            </a:r>
            <a:r>
              <a:rPr lang="es-419" i="1" dirty="0" err="1"/>
              <a:t>Croton</a:t>
            </a:r>
            <a:r>
              <a:rPr lang="es-419" i="1" dirty="0"/>
              <a:t> </a:t>
            </a:r>
            <a:r>
              <a:rPr lang="es-419" i="1" dirty="0" err="1"/>
              <a:t>lechleri</a:t>
            </a:r>
            <a:r>
              <a:rPr lang="es-419" i="1" dirty="0"/>
              <a:t> </a:t>
            </a:r>
            <a:r>
              <a:rPr lang="es-419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 err="1"/>
              <a:t>Chancapiedra</a:t>
            </a:r>
            <a:r>
              <a:rPr lang="es-419" dirty="0"/>
              <a:t> (</a:t>
            </a:r>
            <a:r>
              <a:rPr lang="es-419" i="1" dirty="0" err="1"/>
              <a:t>Phyllanthus</a:t>
            </a:r>
            <a:r>
              <a:rPr lang="es-419" i="1" dirty="0"/>
              <a:t> </a:t>
            </a:r>
            <a:r>
              <a:rPr lang="es-419" i="1" dirty="0" err="1"/>
              <a:t>niruri</a:t>
            </a:r>
            <a:r>
              <a:rPr lang="es-419" dirty="0"/>
              <a:t>)</a:t>
            </a:r>
          </a:p>
          <a:p>
            <a:endParaRPr lang="es-419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7300" y="3777720"/>
            <a:ext cx="1974587" cy="271771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31" y="3902946"/>
            <a:ext cx="1933695" cy="257826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5367" y="3929719"/>
            <a:ext cx="1900478" cy="253397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8623" y="3902946"/>
            <a:ext cx="1900126" cy="2636775"/>
          </a:xfrm>
          <a:prstGeom prst="rect">
            <a:avLst/>
          </a:prstGeom>
        </p:spPr>
      </p:pic>
      <p:grpSp>
        <p:nvGrpSpPr>
          <p:cNvPr id="10" name="24 Grupo"/>
          <p:cNvGrpSpPr>
            <a:grpSpLocks/>
          </p:cNvGrpSpPr>
          <p:nvPr/>
        </p:nvGrpSpPr>
        <p:grpSpPr bwMode="auto">
          <a:xfrm>
            <a:off x="6272957" y="2006462"/>
            <a:ext cx="467186" cy="143014"/>
            <a:chOff x="2339752" y="3933056"/>
            <a:chExt cx="216024" cy="72008"/>
          </a:xfrm>
        </p:grpSpPr>
        <p:sp>
          <p:nvSpPr>
            <p:cNvPr id="11" name="16 Cheurón"/>
            <p:cNvSpPr/>
            <p:nvPr/>
          </p:nvSpPr>
          <p:spPr>
            <a:xfrm>
              <a:off x="2339752" y="3933056"/>
              <a:ext cx="71610" cy="72008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 dirty="0">
                <a:solidFill>
                  <a:schemeClr val="tx1"/>
                </a:solidFill>
              </a:endParaRPr>
            </a:p>
          </p:txBody>
        </p:sp>
        <p:sp>
          <p:nvSpPr>
            <p:cNvPr id="12" name="17 Cheurón"/>
            <p:cNvSpPr/>
            <p:nvPr/>
          </p:nvSpPr>
          <p:spPr>
            <a:xfrm>
              <a:off x="2411362" y="3933056"/>
              <a:ext cx="72804" cy="72008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 dirty="0">
                <a:solidFill>
                  <a:schemeClr val="tx1"/>
                </a:solidFill>
              </a:endParaRPr>
            </a:p>
          </p:txBody>
        </p:sp>
        <p:sp>
          <p:nvSpPr>
            <p:cNvPr id="13" name="18 Cheurón"/>
            <p:cNvSpPr/>
            <p:nvPr/>
          </p:nvSpPr>
          <p:spPr>
            <a:xfrm>
              <a:off x="2484166" y="3933056"/>
              <a:ext cx="71610" cy="72008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0749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03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324840"/>
              </p:ext>
            </p:extLst>
          </p:nvPr>
        </p:nvGraphicFramePr>
        <p:xfrm>
          <a:off x="714980" y="1278144"/>
          <a:ext cx="1955181" cy="466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8" name="Imagen de mapa de bits" r:id="rId3" imgW="6752381" imgH="16118550" progId="Paint.Picture">
                  <p:embed/>
                </p:oleObj>
              </mc:Choice>
              <mc:Fallback>
                <p:oleObj name="Imagen de mapa de bits" r:id="rId3" imgW="6752381" imgH="1611855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980" y="1278144"/>
                        <a:ext cx="1955181" cy="4666862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0054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033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4175787"/>
              </p:ext>
            </p:extLst>
          </p:nvPr>
        </p:nvGraphicFramePr>
        <p:xfrm>
          <a:off x="9451635" y="1133723"/>
          <a:ext cx="2044740" cy="5114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9" name="Imagen de mapa de bits" r:id="rId5" imgW="6428571" imgH="16066667" progId="Paint.Picture">
                  <p:embed/>
                </p:oleObj>
              </mc:Choice>
              <mc:Fallback>
                <p:oleObj name="Imagen de mapa de bits" r:id="rId5" imgW="6428571" imgH="1606666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51635" y="1133723"/>
                        <a:ext cx="2044740" cy="511473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0054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0340" name="Text Box 4"/>
          <p:cNvSpPr txBox="1">
            <a:spLocks noChangeArrowheads="1"/>
          </p:cNvSpPr>
          <p:nvPr/>
        </p:nvSpPr>
        <p:spPr bwMode="auto">
          <a:xfrm>
            <a:off x="2670161" y="1603362"/>
            <a:ext cx="3268887" cy="923330"/>
          </a:xfrm>
          <a:prstGeom prst="rect">
            <a:avLst/>
          </a:prstGeom>
          <a:solidFill>
            <a:srgbClr val="000054"/>
          </a:solidFill>
          <a:ln w="5715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s-ES_tradnl" altLang="es-419" sz="1800" b="1" i="1" dirty="0" err="1">
                <a:solidFill>
                  <a:schemeClr val="bg2"/>
                </a:solidFill>
                <a:latin typeface="Verdana" panose="020B0604030504040204" pitchFamily="34" charset="0"/>
              </a:rPr>
              <a:t>Uncaria</a:t>
            </a:r>
            <a:r>
              <a:rPr lang="es-ES_tradnl" altLang="es-419" sz="1800" b="1" i="1" dirty="0">
                <a:solidFill>
                  <a:schemeClr val="bg2"/>
                </a:solidFill>
                <a:latin typeface="Verdana" panose="020B0604030504040204" pitchFamily="34" charset="0"/>
              </a:rPr>
              <a:t> tomentosa </a:t>
            </a:r>
            <a:r>
              <a:rPr lang="es-ES_tradnl" altLang="es-419" sz="1800" b="1" dirty="0">
                <a:solidFill>
                  <a:schemeClr val="bg2"/>
                </a:solidFill>
                <a:latin typeface="Verdana" panose="020B0604030504040204" pitchFamily="34" charset="0"/>
              </a:rPr>
              <a:t>(W</a:t>
            </a:r>
            <a:r>
              <a:rPr lang="es-419" altLang="es-419" sz="1800" b="1" dirty="0" err="1">
                <a:solidFill>
                  <a:schemeClr val="bg2"/>
                </a:solidFill>
                <a:latin typeface="Verdana" panose="020B0604030504040204" pitchFamily="34" charset="0"/>
              </a:rPr>
              <a:t>ill</a:t>
            </a:r>
            <a:r>
              <a:rPr lang="es-ES_tradnl" altLang="es-419" sz="1800" b="1" dirty="0">
                <a:solidFill>
                  <a:schemeClr val="bg2"/>
                </a:solidFill>
                <a:latin typeface="Verdana" panose="020B0604030504040204" pitchFamily="34" charset="0"/>
              </a:rPr>
              <a:t>d. </a:t>
            </a:r>
            <a:r>
              <a:rPr lang="es-419" altLang="es-419" sz="1800" b="1" dirty="0">
                <a:solidFill>
                  <a:schemeClr val="bg2"/>
                </a:solidFill>
                <a:latin typeface="Verdana" panose="020B0604030504040204" pitchFamily="34" charset="0"/>
              </a:rPr>
              <a:t>e</a:t>
            </a:r>
            <a:r>
              <a:rPr lang="es-ES_tradnl" altLang="es-419" sz="1800" b="1" dirty="0">
                <a:solidFill>
                  <a:schemeClr val="bg2"/>
                </a:solidFill>
                <a:latin typeface="Verdana" panose="020B0604030504040204" pitchFamily="34" charset="0"/>
              </a:rPr>
              <a:t>x </a:t>
            </a:r>
            <a:r>
              <a:rPr lang="es-ES_tradnl" altLang="es-419" sz="1800" b="1" dirty="0" err="1">
                <a:solidFill>
                  <a:schemeClr val="bg2"/>
                </a:solidFill>
                <a:latin typeface="Verdana" panose="020B0604030504040204" pitchFamily="34" charset="0"/>
              </a:rPr>
              <a:t>Roemer</a:t>
            </a:r>
            <a:r>
              <a:rPr lang="es-ES_tradnl" altLang="es-419" sz="1800" b="1" dirty="0">
                <a:solidFill>
                  <a:schemeClr val="bg2"/>
                </a:solidFill>
                <a:latin typeface="Verdana" panose="020B0604030504040204" pitchFamily="34" charset="0"/>
              </a:rPr>
              <a:t> &amp; </a:t>
            </a:r>
            <a:r>
              <a:rPr lang="es-ES_tradnl" altLang="es-419" sz="1800" b="1" dirty="0" err="1">
                <a:solidFill>
                  <a:schemeClr val="bg2"/>
                </a:solidFill>
                <a:latin typeface="Verdana" panose="020B0604030504040204" pitchFamily="34" charset="0"/>
              </a:rPr>
              <a:t>Schultes</a:t>
            </a:r>
            <a:r>
              <a:rPr lang="es-ES_tradnl" altLang="es-419" sz="1800" b="1" dirty="0">
                <a:solidFill>
                  <a:schemeClr val="bg2"/>
                </a:solidFill>
                <a:latin typeface="Verdana" panose="020B0604030504040204" pitchFamily="34" charset="0"/>
              </a:rPr>
              <a:t>) DC</a:t>
            </a:r>
            <a:endParaRPr lang="es-ES_tradnl" altLang="es-419" sz="1800" b="1" i="1" dirty="0">
              <a:solidFill>
                <a:schemeClr val="bg2"/>
              </a:solidFill>
              <a:latin typeface="Verdana" panose="020B0604030504040204" pitchFamily="34" charset="0"/>
            </a:endParaRPr>
          </a:p>
        </p:txBody>
      </p:sp>
      <p:sp>
        <p:nvSpPr>
          <p:cNvPr id="270341" name="Rectangle 5"/>
          <p:cNvSpPr>
            <a:spLocks noChangeArrowheads="1"/>
          </p:cNvSpPr>
          <p:nvPr/>
        </p:nvSpPr>
        <p:spPr bwMode="auto">
          <a:xfrm>
            <a:off x="6445585" y="1672612"/>
            <a:ext cx="3111088" cy="784830"/>
          </a:xfrm>
          <a:prstGeom prst="rect">
            <a:avLst/>
          </a:prstGeom>
          <a:solidFill>
            <a:srgbClr val="000054"/>
          </a:solidFill>
          <a:ln w="5715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s-ES_tradnl" altLang="es-419" sz="1800" b="1" i="1" dirty="0" err="1">
                <a:solidFill>
                  <a:schemeClr val="bg2"/>
                </a:solidFill>
                <a:latin typeface="Verdana" panose="020B0604030504040204" pitchFamily="34" charset="0"/>
              </a:rPr>
              <a:t>Uncaria</a:t>
            </a:r>
            <a:r>
              <a:rPr lang="es-ES_tradnl" altLang="es-419" sz="1800" b="1" i="1" dirty="0">
                <a:solidFill>
                  <a:schemeClr val="bg2"/>
                </a:solidFill>
                <a:latin typeface="Verdana" panose="020B0604030504040204" pitchFamily="34" charset="0"/>
              </a:rPr>
              <a:t> </a:t>
            </a:r>
            <a:r>
              <a:rPr lang="es-ES_tradnl" altLang="es-419" sz="1800" b="1" i="1" dirty="0" err="1">
                <a:solidFill>
                  <a:schemeClr val="bg2"/>
                </a:solidFill>
                <a:latin typeface="Verdana" panose="020B0604030504040204" pitchFamily="34" charset="0"/>
              </a:rPr>
              <a:t>guianensis</a:t>
            </a:r>
            <a:r>
              <a:rPr lang="es-ES_tradnl" altLang="es-419" sz="1800" b="1" i="1" dirty="0">
                <a:solidFill>
                  <a:schemeClr val="bg2"/>
                </a:solidFill>
                <a:latin typeface="Verdana" panose="020B0604030504040204" pitchFamily="34" charset="0"/>
              </a:rPr>
              <a:t> </a:t>
            </a: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s-ES_tradnl" altLang="es-419" sz="1800" b="1" dirty="0">
                <a:solidFill>
                  <a:schemeClr val="bg2"/>
                </a:solidFill>
                <a:latin typeface="Verdana" panose="020B0604030504040204" pitchFamily="34" charset="0"/>
              </a:rPr>
              <a:t>(</a:t>
            </a:r>
            <a:r>
              <a:rPr lang="es-ES_tradnl" altLang="es-419" sz="1800" b="1" dirty="0" err="1">
                <a:solidFill>
                  <a:schemeClr val="bg2"/>
                </a:solidFill>
                <a:latin typeface="Verdana" panose="020B0604030504040204" pitchFamily="34" charset="0"/>
              </a:rPr>
              <a:t>Aublet</a:t>
            </a:r>
            <a:r>
              <a:rPr lang="es-ES_tradnl" altLang="es-419" sz="1800" b="1" dirty="0">
                <a:solidFill>
                  <a:schemeClr val="bg2"/>
                </a:solidFill>
                <a:latin typeface="Verdana" panose="020B0604030504040204" pitchFamily="34" charset="0"/>
              </a:rPr>
              <a:t>) </a:t>
            </a:r>
            <a:r>
              <a:rPr lang="es-ES_tradnl" altLang="es-419" sz="1800" b="1" dirty="0" err="1">
                <a:solidFill>
                  <a:schemeClr val="bg2"/>
                </a:solidFill>
                <a:latin typeface="Verdana" panose="020B0604030504040204" pitchFamily="34" charset="0"/>
              </a:rPr>
              <a:t>J.F.Gmelin</a:t>
            </a:r>
            <a:endParaRPr lang="es-ES_tradnl" altLang="es-419" sz="1800" b="1" i="1" dirty="0">
              <a:solidFill>
                <a:schemeClr val="bg2"/>
              </a:solidFill>
              <a:latin typeface="Verdana" panose="020B060403050404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808218" y="3357903"/>
            <a:ext cx="650536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Morphoanatomical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studies of </a:t>
            </a:r>
            <a:r>
              <a:rPr lang="en-GB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Uncaria</a:t>
            </a:r>
            <a:r>
              <a:rPr lang="en-GB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tomentosa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419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GB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Uncaria</a:t>
            </a:r>
            <a:r>
              <a:rPr lang="en-GB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guianensis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bark and leaves </a:t>
            </a:r>
            <a:endParaRPr lang="es-419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s-ES_tradnl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Gattuso</a:t>
            </a:r>
            <a:r>
              <a:rPr lang="es-ES_tradnl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M.</a:t>
            </a:r>
            <a:r>
              <a:rPr lang="es-ES_tradnl" sz="20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s-ES_tradnl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Di </a:t>
            </a:r>
            <a:r>
              <a:rPr lang="es-ES_tradnl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Sapio</a:t>
            </a:r>
            <a:r>
              <a:rPr lang="es-ES_tradnl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O.</a:t>
            </a:r>
            <a:r>
              <a:rPr lang="es-ES_tradnl" sz="20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s-ES_tradnl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s-ES_tradnl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Gattuso</a:t>
            </a:r>
            <a:r>
              <a:rPr lang="es-ES_tradnl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S.</a:t>
            </a:r>
            <a:r>
              <a:rPr lang="es-ES_tradnl" sz="20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s-ES_tradnl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Li Pereyra E.</a:t>
            </a:r>
            <a:r>
              <a:rPr lang="es-ES_tradnl" sz="20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s-ES_tradnl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s-419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s-419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Phytomedicine</a:t>
            </a:r>
            <a:r>
              <a:rPr lang="es-419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es-419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March</a:t>
            </a:r>
            <a:r>
              <a:rPr lang="es-419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2004, vol. 11, Nº 2-3, pp. 213-229(17)</a:t>
            </a:r>
          </a:p>
          <a:p>
            <a:r>
              <a:rPr lang="es-419" sz="16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https://www.sciencedirect.com/science/article/abs/pii/S0944711304703190</a:t>
            </a:r>
            <a:endParaRPr lang="es-419" sz="1600" dirty="0"/>
          </a:p>
        </p:txBody>
      </p:sp>
      <p:sp>
        <p:nvSpPr>
          <p:cNvPr id="4" name="Rectángulo 3"/>
          <p:cNvSpPr/>
          <p:nvPr/>
        </p:nvSpPr>
        <p:spPr>
          <a:xfrm>
            <a:off x="781531" y="429346"/>
            <a:ext cx="7569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2000" b="1" dirty="0"/>
              <a:t>2004</a:t>
            </a:r>
            <a:r>
              <a:rPr lang="es-419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524130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0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0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0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0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0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0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0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0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0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0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0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0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40" grpId="0" animBg="1" autoUpdateAnimBg="0"/>
      <p:bldP spid="270341" grpId="0" animBg="1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2177</TotalTime>
  <Words>2263</Words>
  <Application>Microsoft Office PowerPoint</Application>
  <PresentationFormat>Panorámica</PresentationFormat>
  <Paragraphs>237</Paragraphs>
  <Slides>26</Slides>
  <Notes>2</Notes>
  <HiddenSlides>1</HiddenSlides>
  <MMClips>0</MMClips>
  <ScaleCrop>false</ScaleCrop>
  <HeadingPairs>
    <vt:vector size="8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42" baseType="lpstr">
      <vt:lpstr>Agency FB</vt:lpstr>
      <vt:lpstr>Arial</vt:lpstr>
      <vt:lpstr>Arial Narrow</vt:lpstr>
      <vt:lpstr>Book Antiqua</vt:lpstr>
      <vt:lpstr>Browallia New</vt:lpstr>
      <vt:lpstr>Calibri</vt:lpstr>
      <vt:lpstr>Calibri Light</vt:lpstr>
      <vt:lpstr>Centaur</vt:lpstr>
      <vt:lpstr>Century</vt:lpstr>
      <vt:lpstr>Century Gothic</vt:lpstr>
      <vt:lpstr>Tahoma</vt:lpstr>
      <vt:lpstr>Times New Roman</vt:lpstr>
      <vt:lpstr>Verdana</vt:lpstr>
      <vt:lpstr>Wingdings</vt:lpstr>
      <vt:lpstr>Office Theme</vt:lpstr>
      <vt:lpstr>Imagen de mapa de bits</vt:lpstr>
      <vt:lpstr>CENSI : Ciclo de Reuniones Técnicas para la Validación Externa de la propuesta de  Reglamento de la Ley N° 27300 Eje Temático: Calidad, inocuidad y normativas técnicas</vt:lpstr>
      <vt:lpstr>Instituto Peruano de Productos Naturales</vt:lpstr>
      <vt:lpstr>Instituto Peruano de Productos Naturales</vt:lpstr>
      <vt:lpstr>Instituto Peruano de Productos Naturales</vt:lpstr>
      <vt:lpstr>Presentación de PowerPoint</vt:lpstr>
      <vt:lpstr>Instituto Peruano de Productos Naturales</vt:lpstr>
      <vt:lpstr>        Comité Técnico de Normalización  de Productos Naturales </vt:lpstr>
      <vt:lpstr>Instituto Peruano de Productos Naturales</vt:lpstr>
      <vt:lpstr>Presentación de PowerPoint</vt:lpstr>
      <vt:lpstr>Instituto Peruano de Productos Naturales</vt:lpstr>
      <vt:lpstr>Instituto Peruano de Productos Naturales</vt:lpstr>
      <vt:lpstr>Instituto Peruano de Productos Naturales</vt:lpstr>
      <vt:lpstr>Instituto Peruano de Productos Naturales</vt:lpstr>
      <vt:lpstr>Instituto Peruano de Productos Naturales</vt:lpstr>
      <vt:lpstr>Presentación de PowerPoint</vt:lpstr>
      <vt:lpstr>Instituto Peruano de Productos Naturales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CENSI : Ciclo de Reuniones Técnicas para la Validación Externa de la propuesta de Reglamento de la Ley N.° 27300 Eje Temático: Calidad, inocuidad y normativas técnicas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174</cp:revision>
  <dcterms:created xsi:type="dcterms:W3CDTF">2024-12-10T15:56:06Z</dcterms:created>
  <dcterms:modified xsi:type="dcterms:W3CDTF">2025-07-16T03:17:18Z</dcterms:modified>
</cp:coreProperties>
</file>